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69" r:id="rId2"/>
    <p:sldId id="259" r:id="rId3"/>
    <p:sldId id="265" r:id="rId4"/>
    <p:sldId id="266" r:id="rId5"/>
    <p:sldId id="267" r:id="rId6"/>
    <p:sldId id="268" r:id="rId7"/>
    <p:sldId id="270" r:id="rId8"/>
    <p:sldId id="273" r:id="rId9"/>
    <p:sldId id="296" r:id="rId10"/>
    <p:sldId id="282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71" r:id="rId32"/>
    <p:sldId id="298" r:id="rId33"/>
    <p:sldId id="297" r:id="rId34"/>
    <p:sldId id="299" r:id="rId35"/>
    <p:sldId id="300" r:id="rId36"/>
    <p:sldId id="301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5" r:id="rId46"/>
    <p:sldId id="317" r:id="rId47"/>
    <p:sldId id="316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wey Wright" initials="DW" lastIdx="1" clrIdx="0">
    <p:extLst>
      <p:ext uri="{19B8F6BF-5375-455C-9EA6-DF929625EA0E}">
        <p15:presenceInfo xmlns:p15="http://schemas.microsoft.com/office/powerpoint/2012/main" userId="2bf1e86266709a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00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4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5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4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7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2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8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4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3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3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1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B9F96-BA5F-42C8-8C1F-1BFC28083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AAD66-A652-4622-976D-FDC17B741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Walking Images | 148,838+ Vectors &amp; Photos">
            <a:extLst>
              <a:ext uri="{FF2B5EF4-FFF2-40B4-BE49-F238E27FC236}">
                <a16:creationId xmlns:a16="http://schemas.microsoft.com/office/drawing/2014/main" id="{4B45ED36-6849-48D3-9F0C-BA094EE4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923"/>
            <a:ext cx="12192001" cy="691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5D679A-D2E5-4407-91C8-62036EBF5504}"/>
              </a:ext>
            </a:extLst>
          </p:cNvPr>
          <p:cNvSpPr txBox="1"/>
          <p:nvPr/>
        </p:nvSpPr>
        <p:spPr>
          <a:xfrm>
            <a:off x="344117" y="751344"/>
            <a:ext cx="5855515" cy="5016758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  <a:cs typeface="Calibri" panose="020F0502020204030204" pitchFamily="34" charset="0"/>
              </a:rPr>
              <a:t>The Christian Walk</a:t>
            </a:r>
          </a:p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Berlin Sans FB" panose="020E0602020502020306" pitchFamily="34" charset="0"/>
              </a:rPr>
              <a:t>GES 2O2O</a:t>
            </a:r>
          </a:p>
          <a:p>
            <a:endParaRPr lang="en-US" sz="4000" dirty="0">
              <a:solidFill>
                <a:schemeClr val="accent2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9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3FBC-1862-4082-B4C6-3272B788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21A02-6F14-4028-8F6B-955CD00C7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0" descr="See the source image">
            <a:extLst>
              <a:ext uri="{FF2B5EF4-FFF2-40B4-BE49-F238E27FC236}">
                <a16:creationId xmlns:a16="http://schemas.microsoft.com/office/drawing/2014/main" id="{473F6D5C-703D-43D0-96E3-519EAF4A5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3C9BCB-3F5B-4B29-9533-F64C3A9A3FF9}"/>
              </a:ext>
            </a:extLst>
          </p:cNvPr>
          <p:cNvSpPr txBox="1"/>
          <p:nvPr/>
        </p:nvSpPr>
        <p:spPr>
          <a:xfrm>
            <a:off x="-1" y="-19050"/>
            <a:ext cx="12338613" cy="7571303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0B327F-89DD-48C6-91F3-96FDD5385FA8}"/>
              </a:ext>
            </a:extLst>
          </p:cNvPr>
          <p:cNvSpPr txBox="1"/>
          <p:nvPr/>
        </p:nvSpPr>
        <p:spPr>
          <a:xfrm>
            <a:off x="-19049" y="-633651"/>
            <a:ext cx="4998722" cy="8125301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Algerian" panose="04020705040A02060702" pitchFamily="82" charset="0"/>
                <a:ea typeface="+mj-ea"/>
                <a:cs typeface="Calibri" panose="020F0502020204030204" pitchFamily="34" charset="0"/>
              </a:rPr>
              <a:t>#1 Burn out likely </a:t>
            </a: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br>
              <a:rPr lang="en-US" sz="1800" dirty="0"/>
            </a:br>
            <a:endParaRPr lang="en-US" dirty="0"/>
          </a:p>
        </p:txBody>
      </p:sp>
      <p:pic>
        <p:nvPicPr>
          <p:cNvPr id="4" name="Picture 4" descr="Genève – Le burn-out n&amp;#39;est pas une «maladie» selon l&amp;#39;OMS | 24 heures">
            <a:extLst>
              <a:ext uri="{FF2B5EF4-FFF2-40B4-BE49-F238E27FC236}">
                <a16:creationId xmlns:a16="http://schemas.microsoft.com/office/drawing/2014/main" id="{1E046184-84D6-43AF-9EBF-B521A3D18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674" y="947471"/>
            <a:ext cx="7416970" cy="493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2306CB-910C-4C45-B907-36D749317E47}"/>
              </a:ext>
            </a:extLst>
          </p:cNvPr>
          <p:cNvSpPr txBox="1"/>
          <p:nvPr/>
        </p:nvSpPr>
        <p:spPr>
          <a:xfrm>
            <a:off x="-19049" y="6097715"/>
            <a:ext cx="3038475" cy="646331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Weaknesses  </a:t>
            </a:r>
          </a:p>
        </p:txBody>
      </p:sp>
    </p:spTree>
    <p:extLst>
      <p:ext uri="{BB962C8B-B14F-4D97-AF65-F5344CB8AC3E}">
        <p14:creationId xmlns:p14="http://schemas.microsoft.com/office/powerpoint/2010/main" val="319534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See the source image">
            <a:extLst>
              <a:ext uri="{FF2B5EF4-FFF2-40B4-BE49-F238E27FC236}">
                <a16:creationId xmlns:a16="http://schemas.microsoft.com/office/drawing/2014/main" id="{473F6D5C-703D-43D0-96E3-519EAF4A5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3C9BCB-3F5B-4B29-9533-F64C3A9A3FF9}"/>
              </a:ext>
            </a:extLst>
          </p:cNvPr>
          <p:cNvSpPr txBox="1"/>
          <p:nvPr/>
        </p:nvSpPr>
        <p:spPr>
          <a:xfrm>
            <a:off x="-127564" y="-19051"/>
            <a:ext cx="12338613" cy="7848302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509567-346C-4FEE-986B-0D6A37CECEB1}"/>
              </a:ext>
            </a:extLst>
          </p:cNvPr>
          <p:cNvSpPr txBox="1"/>
          <p:nvPr/>
        </p:nvSpPr>
        <p:spPr>
          <a:xfrm>
            <a:off x="-19049" y="-2203311"/>
            <a:ext cx="5007609" cy="11264622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lgerian" panose="04020705040A02060702" pitchFamily="82" charset="0"/>
                <a:ea typeface="+mj-ea"/>
                <a:cs typeface="Calibri" panose="020F0502020204030204" pitchFamily="34" charset="0"/>
              </a:rPr>
              <a:t>#2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lgerian" panose="04020705040A02060702" pitchFamily="82" charset="0"/>
                <a:ea typeface="+mj-ea"/>
                <a:cs typeface="Calibri" panose="020F0502020204030204" pitchFamily="34" charset="0"/>
              </a:rPr>
              <a:t>spiritual pride results in spiritual defeat</a:t>
            </a: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br>
              <a:rPr lang="en-US" sz="1800" dirty="0"/>
            </a:b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63FBC-1862-4082-B4C6-3272B788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21A02-6F14-4028-8F6B-955CD00C7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 descr="Defeated Images, Stock Photos &amp; Vectors | Shutterstock">
            <a:extLst>
              <a:ext uri="{FF2B5EF4-FFF2-40B4-BE49-F238E27FC236}">
                <a16:creationId xmlns:a16="http://schemas.microsoft.com/office/drawing/2014/main" id="{06D15742-889D-4014-B6D5-8D9570B51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" b="8371"/>
          <a:stretch/>
        </p:blipFill>
        <p:spPr bwMode="auto">
          <a:xfrm>
            <a:off x="4988560" y="1022277"/>
            <a:ext cx="7331004" cy="482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B3720C-6B3E-4472-AE04-233E78F334D5}"/>
              </a:ext>
            </a:extLst>
          </p:cNvPr>
          <p:cNvSpPr txBox="1"/>
          <p:nvPr/>
        </p:nvSpPr>
        <p:spPr>
          <a:xfrm>
            <a:off x="-19049" y="6097715"/>
            <a:ext cx="3038475" cy="646331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Weaknesses  </a:t>
            </a:r>
          </a:p>
        </p:txBody>
      </p:sp>
    </p:spTree>
    <p:extLst>
      <p:ext uri="{BB962C8B-B14F-4D97-AF65-F5344CB8AC3E}">
        <p14:creationId xmlns:p14="http://schemas.microsoft.com/office/powerpoint/2010/main" val="40039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3FBC-1862-4082-B4C6-3272B788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21A02-6F14-4028-8F6B-955CD00C7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0" descr="See the source image">
            <a:extLst>
              <a:ext uri="{FF2B5EF4-FFF2-40B4-BE49-F238E27FC236}">
                <a16:creationId xmlns:a16="http://schemas.microsoft.com/office/drawing/2014/main" id="{473F6D5C-703D-43D0-96E3-519EAF4A5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3C9BCB-3F5B-4B29-9533-F64C3A9A3FF9}"/>
              </a:ext>
            </a:extLst>
          </p:cNvPr>
          <p:cNvSpPr txBox="1"/>
          <p:nvPr/>
        </p:nvSpPr>
        <p:spPr>
          <a:xfrm>
            <a:off x="-19049" y="-64818"/>
            <a:ext cx="12338613" cy="7571303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505A3D-C36A-4821-A8DC-F5781D42DB1A}"/>
              </a:ext>
            </a:extLst>
          </p:cNvPr>
          <p:cNvSpPr txBox="1"/>
          <p:nvPr/>
        </p:nvSpPr>
        <p:spPr>
          <a:xfrm>
            <a:off x="-174043" y="4196446"/>
            <a:ext cx="31204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 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pic>
        <p:nvPicPr>
          <p:cNvPr id="14338" name="Picture 2" descr="Don't Let Financial Hardship Keep You From Getting a Home Loan - First  Choice Mortgage">
            <a:extLst>
              <a:ext uri="{FF2B5EF4-FFF2-40B4-BE49-F238E27FC236}">
                <a16:creationId xmlns:a16="http://schemas.microsoft.com/office/drawing/2014/main" id="{1B427D31-2F60-4695-9F6C-7828220F2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6" t="1497"/>
          <a:stretch/>
        </p:blipFill>
        <p:spPr bwMode="auto">
          <a:xfrm>
            <a:off x="4979672" y="938994"/>
            <a:ext cx="7212327" cy="45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722ECF-8D10-4180-AD40-4E4AA3D537F3}"/>
              </a:ext>
            </a:extLst>
          </p:cNvPr>
          <p:cNvSpPr txBox="1"/>
          <p:nvPr/>
        </p:nvSpPr>
        <p:spPr>
          <a:xfrm>
            <a:off x="-19050" y="-505601"/>
            <a:ext cx="4998722" cy="8125301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Algerian" panose="04020705040A02060702" pitchFamily="82" charset="0"/>
                <a:ea typeface="+mj-ea"/>
                <a:cs typeface="Calibri" panose="020F0502020204030204" pitchFamily="34" charset="0"/>
              </a:rPr>
              <a:t>#3 Difficulties in life </a:t>
            </a: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br>
              <a:rPr lang="en-US" sz="1800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489F81-D41E-4F3D-84FF-9FA795E677FC}"/>
              </a:ext>
            </a:extLst>
          </p:cNvPr>
          <p:cNvSpPr txBox="1"/>
          <p:nvPr/>
        </p:nvSpPr>
        <p:spPr>
          <a:xfrm>
            <a:off x="-19049" y="6097715"/>
            <a:ext cx="3038475" cy="646331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Weaknesses  </a:t>
            </a:r>
          </a:p>
        </p:txBody>
      </p:sp>
    </p:spTree>
    <p:extLst>
      <p:ext uri="{BB962C8B-B14F-4D97-AF65-F5344CB8AC3E}">
        <p14:creationId xmlns:p14="http://schemas.microsoft.com/office/powerpoint/2010/main" val="5675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3FBC-1862-4082-B4C6-3272B788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21A02-6F14-4028-8F6B-955CD00C7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0" descr="See the source image">
            <a:extLst>
              <a:ext uri="{FF2B5EF4-FFF2-40B4-BE49-F238E27FC236}">
                <a16:creationId xmlns:a16="http://schemas.microsoft.com/office/drawing/2014/main" id="{473F6D5C-703D-43D0-96E3-519EAF4A5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3C9BCB-3F5B-4B29-9533-F64C3A9A3FF9}"/>
              </a:ext>
            </a:extLst>
          </p:cNvPr>
          <p:cNvSpPr txBox="1"/>
          <p:nvPr/>
        </p:nvSpPr>
        <p:spPr>
          <a:xfrm>
            <a:off x="-127564" y="-19051"/>
            <a:ext cx="12338613" cy="7571303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362" name="Picture 2" descr="Rock Climbing: How to care for your hands - Natural Rebel">
            <a:extLst>
              <a:ext uri="{FF2B5EF4-FFF2-40B4-BE49-F238E27FC236}">
                <a16:creationId xmlns:a16="http://schemas.microsoft.com/office/drawing/2014/main" id="{7BBCDC38-CFCB-4A6E-AC31-4C6B3217D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2" y="818349"/>
            <a:ext cx="7231376" cy="482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4FD6C6-AA93-48CD-846F-E834354C03B3}"/>
              </a:ext>
            </a:extLst>
          </p:cNvPr>
          <p:cNvSpPr txBox="1"/>
          <p:nvPr/>
        </p:nvSpPr>
        <p:spPr>
          <a:xfrm>
            <a:off x="0" y="-343972"/>
            <a:ext cx="4998722" cy="8032968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Algerian" panose="04020705040A02060702" pitchFamily="82" charset="0"/>
                <a:ea typeface="+mj-ea"/>
                <a:cs typeface="Calibri" panose="020F0502020204030204" pitchFamily="34" charset="0"/>
              </a:rPr>
              <a:t>#4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Algerian" panose="04020705040A02060702" pitchFamily="82" charset="0"/>
                <a:ea typeface="+mj-ea"/>
                <a:cs typeface="Calibri" panose="020F0502020204030204" pitchFamily="34" charset="0"/>
              </a:rPr>
              <a:t>You can not let go </a:t>
            </a: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br>
              <a:rPr lang="en-US" sz="1800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382EC6-1E04-4C7B-9DA3-391C191CCC38}"/>
              </a:ext>
            </a:extLst>
          </p:cNvPr>
          <p:cNvSpPr txBox="1"/>
          <p:nvPr/>
        </p:nvSpPr>
        <p:spPr>
          <a:xfrm>
            <a:off x="-19049" y="6097715"/>
            <a:ext cx="3038475" cy="646331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Weaknesses  </a:t>
            </a:r>
          </a:p>
        </p:txBody>
      </p:sp>
    </p:spTree>
    <p:extLst>
      <p:ext uri="{BB962C8B-B14F-4D97-AF65-F5344CB8AC3E}">
        <p14:creationId xmlns:p14="http://schemas.microsoft.com/office/powerpoint/2010/main" val="17760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3FBC-1862-4082-B4C6-3272B788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21A02-6F14-4028-8F6B-955CD00C7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0" descr="See the source image">
            <a:extLst>
              <a:ext uri="{FF2B5EF4-FFF2-40B4-BE49-F238E27FC236}">
                <a16:creationId xmlns:a16="http://schemas.microsoft.com/office/drawing/2014/main" id="{473F6D5C-703D-43D0-96E3-519EAF4A5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3C9BCB-3F5B-4B29-9533-F64C3A9A3FF9}"/>
              </a:ext>
            </a:extLst>
          </p:cNvPr>
          <p:cNvSpPr txBox="1"/>
          <p:nvPr/>
        </p:nvSpPr>
        <p:spPr>
          <a:xfrm>
            <a:off x="-127564" y="-19051"/>
            <a:ext cx="12338613" cy="7294305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386" name="Picture 2" descr="Legalism">
            <a:extLst>
              <a:ext uri="{FF2B5EF4-FFF2-40B4-BE49-F238E27FC236}">
                <a16:creationId xmlns:a16="http://schemas.microsoft.com/office/drawing/2014/main" id="{62E944A4-11C5-4DA6-9617-A9B151EB3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2" y="1177534"/>
            <a:ext cx="7237740" cy="47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B9E4E5-CE6C-4448-B474-00DCABCBE6F8}"/>
              </a:ext>
            </a:extLst>
          </p:cNvPr>
          <p:cNvSpPr txBox="1"/>
          <p:nvPr/>
        </p:nvSpPr>
        <p:spPr>
          <a:xfrm>
            <a:off x="0" y="-621269"/>
            <a:ext cx="4998722" cy="9048631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Algerian" panose="04020705040A02060702" pitchFamily="82" charset="0"/>
                <a:ea typeface="+mj-ea"/>
                <a:cs typeface="Calibri" panose="020F0502020204030204" pitchFamily="34" charset="0"/>
              </a:rPr>
              <a:t>#5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Algerian" panose="04020705040A02060702" pitchFamily="82" charset="0"/>
                <a:ea typeface="+mj-ea"/>
                <a:cs typeface="Calibri" panose="020F0502020204030204" pitchFamily="34" charset="0"/>
              </a:rPr>
              <a:t>legalism is ineffective </a:t>
            </a: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br>
              <a:rPr lang="en-US" sz="1800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428D06-7933-4952-825A-4981904F6662}"/>
              </a:ext>
            </a:extLst>
          </p:cNvPr>
          <p:cNvSpPr txBox="1"/>
          <p:nvPr/>
        </p:nvSpPr>
        <p:spPr>
          <a:xfrm>
            <a:off x="-19049" y="6097715"/>
            <a:ext cx="3038475" cy="646331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Weaknesses  </a:t>
            </a:r>
          </a:p>
        </p:txBody>
      </p:sp>
    </p:spTree>
    <p:extLst>
      <p:ext uri="{BB962C8B-B14F-4D97-AF65-F5344CB8AC3E}">
        <p14:creationId xmlns:p14="http://schemas.microsoft.com/office/powerpoint/2010/main" val="155072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3FBC-1862-4082-B4C6-3272B788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21A02-6F14-4028-8F6B-955CD00C7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0" descr="See the source image">
            <a:extLst>
              <a:ext uri="{FF2B5EF4-FFF2-40B4-BE49-F238E27FC236}">
                <a16:creationId xmlns:a16="http://schemas.microsoft.com/office/drawing/2014/main" id="{473F6D5C-703D-43D0-96E3-519EAF4A5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3C9BCB-3F5B-4B29-9533-F64C3A9A3FF9}"/>
              </a:ext>
            </a:extLst>
          </p:cNvPr>
          <p:cNvSpPr txBox="1"/>
          <p:nvPr/>
        </p:nvSpPr>
        <p:spPr>
          <a:xfrm>
            <a:off x="-127564" y="-19051"/>
            <a:ext cx="12338613" cy="7571303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7410" name="Picture 2" descr="Man won't have to pay $500K wager on rock, paper, scissors: court">
            <a:extLst>
              <a:ext uri="{FF2B5EF4-FFF2-40B4-BE49-F238E27FC236}">
                <a16:creationId xmlns:a16="http://schemas.microsoft.com/office/drawing/2014/main" id="{8794BF80-BE49-494C-A8D4-3A376D4F7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936" y="1041722"/>
            <a:ext cx="7251064" cy="481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65BFFFC-B50D-48C5-A665-9073F599AFAF}"/>
              </a:ext>
            </a:extLst>
          </p:cNvPr>
          <p:cNvSpPr txBox="1"/>
          <p:nvPr/>
        </p:nvSpPr>
        <p:spPr>
          <a:xfrm>
            <a:off x="-29910" y="-2696131"/>
            <a:ext cx="4998722" cy="11787842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48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48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lgerian" panose="04020705040A02060702" pitchFamily="82" charset="0"/>
                <a:ea typeface="+mj-ea"/>
                <a:cs typeface="Calibri" panose="020F0502020204030204" pitchFamily="34" charset="0"/>
              </a:rPr>
              <a:t>#6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Algerian" panose="04020705040A02060702" pitchFamily="82" charset="0"/>
                <a:ea typeface="+mj-ea"/>
                <a:cs typeface="Calibri" panose="020F0502020204030204" pitchFamily="34" charset="0"/>
              </a:rPr>
              <a:t>moving away from objective truth into subjective experience </a:t>
            </a: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br>
              <a:rPr lang="en-US" sz="1800" dirty="0"/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C1F523-DED2-43E3-8E52-F5FBED63374B}"/>
              </a:ext>
            </a:extLst>
          </p:cNvPr>
          <p:cNvSpPr txBox="1"/>
          <p:nvPr/>
        </p:nvSpPr>
        <p:spPr>
          <a:xfrm>
            <a:off x="8566468" y="3467519"/>
            <a:ext cx="2617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lgerian" panose="04020705040A02060702" pitchFamily="82" charset="0"/>
              </a:rPr>
              <a:t>Experience</a:t>
            </a:r>
            <a:r>
              <a:rPr lang="en-US" sz="24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114E35-1EA5-4625-B0B0-97E05D6F28EF}"/>
              </a:ext>
            </a:extLst>
          </p:cNvPr>
          <p:cNvSpPr txBox="1"/>
          <p:nvPr/>
        </p:nvSpPr>
        <p:spPr>
          <a:xfrm>
            <a:off x="7072376" y="3173750"/>
            <a:ext cx="143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lgerian" panose="04020705040A02060702" pitchFamily="82" charset="0"/>
              </a:rPr>
              <a:t>Truth</a:t>
            </a:r>
            <a:r>
              <a:rPr lang="en-US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4E872B-22B1-4145-A52D-3002672206D5}"/>
              </a:ext>
            </a:extLst>
          </p:cNvPr>
          <p:cNvSpPr txBox="1"/>
          <p:nvPr/>
        </p:nvSpPr>
        <p:spPr>
          <a:xfrm>
            <a:off x="-19049" y="6097715"/>
            <a:ext cx="3038475" cy="646331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Weaknesses  </a:t>
            </a:r>
          </a:p>
        </p:txBody>
      </p:sp>
    </p:spTree>
    <p:extLst>
      <p:ext uri="{BB962C8B-B14F-4D97-AF65-F5344CB8AC3E}">
        <p14:creationId xmlns:p14="http://schemas.microsoft.com/office/powerpoint/2010/main" val="67816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3FBC-1862-4082-B4C6-3272B788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21A02-6F14-4028-8F6B-955CD00C7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0" descr="See the source image">
            <a:extLst>
              <a:ext uri="{FF2B5EF4-FFF2-40B4-BE49-F238E27FC236}">
                <a16:creationId xmlns:a16="http://schemas.microsoft.com/office/drawing/2014/main" id="{473F6D5C-703D-43D0-96E3-519EAF4A5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3C9BCB-3F5B-4B29-9533-F64C3A9A3FF9}"/>
              </a:ext>
            </a:extLst>
          </p:cNvPr>
          <p:cNvSpPr txBox="1"/>
          <p:nvPr/>
        </p:nvSpPr>
        <p:spPr>
          <a:xfrm>
            <a:off x="-127564" y="-19051"/>
            <a:ext cx="12338613" cy="7294305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505A3D-C36A-4821-A8DC-F5781D42DB1A}"/>
              </a:ext>
            </a:extLst>
          </p:cNvPr>
          <p:cNvSpPr txBox="1"/>
          <p:nvPr/>
        </p:nvSpPr>
        <p:spPr>
          <a:xfrm>
            <a:off x="82866" y="3588009"/>
            <a:ext cx="28346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pic>
        <p:nvPicPr>
          <p:cNvPr id="6" name="Picture 2" descr="Surprise! A Strong Faith Lessens the Fear of Hell | AF Blog | Amazing Facts">
            <a:extLst>
              <a:ext uri="{FF2B5EF4-FFF2-40B4-BE49-F238E27FC236}">
                <a16:creationId xmlns:a16="http://schemas.microsoft.com/office/drawing/2014/main" id="{9B59ADCE-D252-433D-BFCA-BCAA889FBA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7"/>
          <a:stretch/>
        </p:blipFill>
        <p:spPr bwMode="auto">
          <a:xfrm>
            <a:off x="4955623" y="1426223"/>
            <a:ext cx="7250425" cy="412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55E66A1-8AB7-4602-8BE7-3B8BFBA49677}"/>
              </a:ext>
            </a:extLst>
          </p:cNvPr>
          <p:cNvSpPr txBox="1"/>
          <p:nvPr/>
        </p:nvSpPr>
        <p:spPr>
          <a:xfrm>
            <a:off x="-43099" y="-1685018"/>
            <a:ext cx="4998722" cy="9417963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54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lgerian" panose="04020705040A02060702" pitchFamily="82" charset="0"/>
                <a:ea typeface="+mj-ea"/>
                <a:cs typeface="Calibri" panose="020F0502020204030204" pitchFamily="34" charset="0"/>
              </a:rPr>
              <a:t>#7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lgerian" panose="04020705040A02060702" pitchFamily="82" charset="0"/>
                <a:ea typeface="+mj-ea"/>
                <a:cs typeface="Calibri" panose="020F0502020204030204" pitchFamily="34" charset="0"/>
              </a:rPr>
              <a:t> Fear of hell does not promote love and gratitude </a:t>
            </a:r>
          </a:p>
          <a:p>
            <a:pPr algn="ctr"/>
            <a:endParaRPr lang="en-US" sz="54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54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AD288C-D203-4B02-896C-BE993168C076}"/>
              </a:ext>
            </a:extLst>
          </p:cNvPr>
          <p:cNvSpPr txBox="1"/>
          <p:nvPr/>
        </p:nvSpPr>
        <p:spPr>
          <a:xfrm>
            <a:off x="-19049" y="6097715"/>
            <a:ext cx="3038475" cy="646331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Weaknesses  </a:t>
            </a:r>
          </a:p>
        </p:txBody>
      </p:sp>
    </p:spTree>
    <p:extLst>
      <p:ext uri="{BB962C8B-B14F-4D97-AF65-F5344CB8AC3E}">
        <p14:creationId xmlns:p14="http://schemas.microsoft.com/office/powerpoint/2010/main" val="162996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B9F96-BA5F-42C8-8C1F-1BFC28083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AAD66-A652-4622-976D-FDC17B741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Walking Images | 148,838+ Vectors &amp; Photos">
            <a:extLst>
              <a:ext uri="{FF2B5EF4-FFF2-40B4-BE49-F238E27FC236}">
                <a16:creationId xmlns:a16="http://schemas.microsoft.com/office/drawing/2014/main" id="{4B45ED36-6849-48D3-9F0C-BA094EE4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923"/>
            <a:ext cx="12192001" cy="691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5D679A-D2E5-4407-91C8-62036EBF5504}"/>
              </a:ext>
            </a:extLst>
          </p:cNvPr>
          <p:cNvSpPr txBox="1"/>
          <p:nvPr/>
        </p:nvSpPr>
        <p:spPr>
          <a:xfrm>
            <a:off x="-1" y="1533664"/>
            <a:ext cx="6300523" cy="3416320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The Romans 12:2 View on the Victorious Christian Walk</a:t>
            </a:r>
          </a:p>
        </p:txBody>
      </p:sp>
    </p:spTree>
    <p:extLst>
      <p:ext uri="{BB962C8B-B14F-4D97-AF65-F5344CB8AC3E}">
        <p14:creationId xmlns:p14="http://schemas.microsoft.com/office/powerpoint/2010/main" val="38565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6E8A-413E-42D9-81E2-4A45F77F1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70176-BCF0-4ACB-8CFF-737FE65FE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6" name="Picture 6" descr="What it means to be a critical thinker and why marketers need to embrace  the concept">
            <a:extLst>
              <a:ext uri="{FF2B5EF4-FFF2-40B4-BE49-F238E27FC236}">
                <a16:creationId xmlns:a16="http://schemas.microsoft.com/office/drawing/2014/main" id="{984231EB-097E-4FCC-8D38-141F4205B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6160" y="-577215"/>
            <a:ext cx="13218160" cy="74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F5E935-8473-47FD-B5A2-96BE9D694DB7}"/>
              </a:ext>
            </a:extLst>
          </p:cNvPr>
          <p:cNvSpPr txBox="1"/>
          <p:nvPr/>
        </p:nvSpPr>
        <p:spPr>
          <a:xfrm>
            <a:off x="1584960" y="261265"/>
            <a:ext cx="10607040" cy="923330"/>
          </a:xfrm>
          <a:prstGeom prst="rect">
            <a:avLst/>
          </a:prstGeom>
          <a:solidFill>
            <a:schemeClr val="tx1">
              <a:alpha val="8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lgerian" panose="04020705040A02060702" pitchFamily="82" charset="0"/>
              </a:rPr>
              <a:t>What Is the Proper Mindset 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8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6E8A-413E-42D9-81E2-4A45F77F1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70176-BCF0-4ACB-8CFF-737FE65FE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6" name="Picture 6" descr="What it means to be a critical thinker and why marketers need to embrace  the concept">
            <a:extLst>
              <a:ext uri="{FF2B5EF4-FFF2-40B4-BE49-F238E27FC236}">
                <a16:creationId xmlns:a16="http://schemas.microsoft.com/office/drawing/2014/main" id="{984231EB-097E-4FCC-8D38-141F4205B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6160" y="-577215"/>
            <a:ext cx="13218160" cy="74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EFB09F-AE2B-4FD1-9D6E-28367C8F5235}"/>
              </a:ext>
            </a:extLst>
          </p:cNvPr>
          <p:cNvSpPr txBox="1"/>
          <p:nvPr/>
        </p:nvSpPr>
        <p:spPr>
          <a:xfrm>
            <a:off x="5669280" y="1828800"/>
            <a:ext cx="6522720" cy="3416320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#1 Holding fast to the gospel </a:t>
            </a:r>
          </a:p>
          <a:p>
            <a:pPr algn="ctr"/>
            <a:r>
              <a:rPr lang="en-US" sz="7200" dirty="0">
                <a:solidFill>
                  <a:schemeClr val="bg1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(1 Cor 15:2</a:t>
            </a: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8211E0-DB0D-4EB0-AA1D-E42AD81F3BBE}"/>
              </a:ext>
            </a:extLst>
          </p:cNvPr>
          <p:cNvSpPr txBox="1"/>
          <p:nvPr/>
        </p:nvSpPr>
        <p:spPr>
          <a:xfrm>
            <a:off x="1584960" y="261265"/>
            <a:ext cx="10607040" cy="923330"/>
          </a:xfrm>
          <a:prstGeom prst="rect">
            <a:avLst/>
          </a:prstGeom>
          <a:solidFill>
            <a:schemeClr val="tx1">
              <a:alpha val="8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lgerian" panose="04020705040A02060702" pitchFamily="82" charset="0"/>
              </a:rPr>
              <a:t>What Is the Proper Mindset 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3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E7AC5-34C8-42B7-9837-CBDBD4F2D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BA15C-4B8F-4A88-BEDB-A2A362A83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ACCD54-3827-4FD9-B8B4-EAED09A47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2480"/>
            <a:ext cx="12192000" cy="81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5DEC87-6A5E-4DBB-B000-FBAFAFB97587}"/>
              </a:ext>
            </a:extLst>
          </p:cNvPr>
          <p:cNvSpPr txBox="1"/>
          <p:nvPr/>
        </p:nvSpPr>
        <p:spPr>
          <a:xfrm>
            <a:off x="-1" y="0"/>
            <a:ext cx="12338613" cy="6839587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2B9051-5BA7-4124-96BB-AA4F0623D188}"/>
              </a:ext>
            </a:extLst>
          </p:cNvPr>
          <p:cNvCxnSpPr/>
          <p:nvPr/>
        </p:nvCxnSpPr>
        <p:spPr>
          <a:xfrm>
            <a:off x="995423" y="833377"/>
            <a:ext cx="1028827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893B24-CFAE-4392-A2E7-E232FC67ABEC}"/>
              </a:ext>
            </a:extLst>
          </p:cNvPr>
          <p:cNvCxnSpPr>
            <a:cxnSpLocks/>
          </p:cNvCxnSpPr>
          <p:nvPr/>
        </p:nvCxnSpPr>
        <p:spPr>
          <a:xfrm>
            <a:off x="5926238" y="5731398"/>
            <a:ext cx="550985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1CF8C6-D249-4FD3-8D76-E8170D16B16C}"/>
              </a:ext>
            </a:extLst>
          </p:cNvPr>
          <p:cNvCxnSpPr/>
          <p:nvPr/>
        </p:nvCxnSpPr>
        <p:spPr>
          <a:xfrm>
            <a:off x="1147823" y="6080567"/>
            <a:ext cx="1028827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1823EB-D257-449A-870E-A56F213E1214}"/>
              </a:ext>
            </a:extLst>
          </p:cNvPr>
          <p:cNvCxnSpPr>
            <a:cxnSpLocks/>
          </p:cNvCxnSpPr>
          <p:nvPr/>
        </p:nvCxnSpPr>
        <p:spPr>
          <a:xfrm>
            <a:off x="995423" y="1186405"/>
            <a:ext cx="549249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109CD8F-8C74-468A-82D8-2DB49E7B8BB9}"/>
              </a:ext>
            </a:extLst>
          </p:cNvPr>
          <p:cNvSpPr txBox="1"/>
          <p:nvPr/>
        </p:nvSpPr>
        <p:spPr>
          <a:xfrm>
            <a:off x="1266825" y="1728216"/>
            <a:ext cx="99441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Various Views on the Victorious Christian Walk</a:t>
            </a:r>
            <a:br>
              <a:rPr lang="en-US" sz="80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endParaRPr lang="en-US" sz="80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3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6E8A-413E-42D9-81E2-4A45F77F1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70176-BCF0-4ACB-8CFF-737FE65FE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6" name="Picture 6" descr="What it means to be a critical thinker and why marketers need to embrace  the concept">
            <a:extLst>
              <a:ext uri="{FF2B5EF4-FFF2-40B4-BE49-F238E27FC236}">
                <a16:creationId xmlns:a16="http://schemas.microsoft.com/office/drawing/2014/main" id="{984231EB-097E-4FCC-8D38-141F4205B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6160" y="-577215"/>
            <a:ext cx="13218160" cy="74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F5E935-8473-47FD-B5A2-96BE9D694DB7}"/>
              </a:ext>
            </a:extLst>
          </p:cNvPr>
          <p:cNvSpPr txBox="1"/>
          <p:nvPr/>
        </p:nvSpPr>
        <p:spPr>
          <a:xfrm>
            <a:off x="1696720" y="261265"/>
            <a:ext cx="10495280" cy="923330"/>
          </a:xfrm>
          <a:prstGeom prst="rect">
            <a:avLst/>
          </a:prstGeom>
          <a:solidFill>
            <a:schemeClr val="tx1">
              <a:alpha val="8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lgerian" panose="04020705040A02060702" pitchFamily="82" charset="0"/>
              </a:rPr>
              <a:t>What Is the Proper Mindset 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FB09F-AE2B-4FD1-9D6E-28367C8F5235}"/>
              </a:ext>
            </a:extLst>
          </p:cNvPr>
          <p:cNvSpPr txBox="1"/>
          <p:nvPr/>
        </p:nvSpPr>
        <p:spPr>
          <a:xfrm>
            <a:off x="5669280" y="1828800"/>
            <a:ext cx="6522720" cy="3416320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#2 Pressing on toward the prize (Phil 3:10-13).</a:t>
            </a:r>
          </a:p>
        </p:txBody>
      </p:sp>
    </p:spTree>
    <p:extLst>
      <p:ext uri="{BB962C8B-B14F-4D97-AF65-F5344CB8AC3E}">
        <p14:creationId xmlns:p14="http://schemas.microsoft.com/office/powerpoint/2010/main" val="246472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alking Images | 148,838+ Vectors &amp; Photos">
            <a:extLst>
              <a:ext uri="{FF2B5EF4-FFF2-40B4-BE49-F238E27FC236}">
                <a16:creationId xmlns:a16="http://schemas.microsoft.com/office/drawing/2014/main" id="{E0AEA230-A0EE-45E4-89B8-F4A32A6FB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923"/>
            <a:ext cx="12192001" cy="691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CF6E8A-413E-42D9-81E2-4A45F77F1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70176-BCF0-4ACB-8CFF-737FE65FE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9C3375-9422-4D5A-A0D6-0296698887F4}"/>
              </a:ext>
            </a:extLst>
          </p:cNvPr>
          <p:cNvSpPr txBox="1"/>
          <p:nvPr/>
        </p:nvSpPr>
        <p:spPr>
          <a:xfrm>
            <a:off x="3616959" y="5484729"/>
            <a:ext cx="8575041" cy="1323439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#2 Pressing on towards the prize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095060-4A72-49EF-AC53-2D5921B1A99A}"/>
              </a:ext>
            </a:extLst>
          </p:cNvPr>
          <p:cNvSpPr txBox="1"/>
          <p:nvPr/>
        </p:nvSpPr>
        <p:spPr>
          <a:xfrm>
            <a:off x="-1" y="786109"/>
            <a:ext cx="8575041" cy="3970318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Laying up treasure in heaven (Matt 6:19-21)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Fighting the good fight (2 Tim 4:6-8)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 Running with eyes on the finish (2 Tim 4:6-8)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Keeping the faith (2 Tim 4:6-8)</a:t>
            </a:r>
          </a:p>
        </p:txBody>
      </p:sp>
    </p:spTree>
    <p:extLst>
      <p:ext uri="{BB962C8B-B14F-4D97-AF65-F5344CB8AC3E}">
        <p14:creationId xmlns:p14="http://schemas.microsoft.com/office/powerpoint/2010/main" val="328711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6E8A-413E-42D9-81E2-4A45F77F1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70176-BCF0-4ACB-8CFF-737FE65FE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6" name="Picture 6" descr="What it means to be a critical thinker and why marketers need to embrace  the concept">
            <a:extLst>
              <a:ext uri="{FF2B5EF4-FFF2-40B4-BE49-F238E27FC236}">
                <a16:creationId xmlns:a16="http://schemas.microsoft.com/office/drawing/2014/main" id="{984231EB-097E-4FCC-8D38-141F4205B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6160" y="-577215"/>
            <a:ext cx="13218160" cy="74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F5E935-8473-47FD-B5A2-96BE9D694DB7}"/>
              </a:ext>
            </a:extLst>
          </p:cNvPr>
          <p:cNvSpPr txBox="1"/>
          <p:nvPr/>
        </p:nvSpPr>
        <p:spPr>
          <a:xfrm>
            <a:off x="1696720" y="261265"/>
            <a:ext cx="10495280" cy="923330"/>
          </a:xfrm>
          <a:prstGeom prst="rect">
            <a:avLst/>
          </a:prstGeom>
          <a:solidFill>
            <a:schemeClr val="tx1">
              <a:alpha val="8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lgerian" panose="04020705040A02060702" pitchFamily="82" charset="0"/>
              </a:rPr>
              <a:t>What Is the Proper Mindset 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FB09F-AE2B-4FD1-9D6E-28367C8F5235}"/>
              </a:ext>
            </a:extLst>
          </p:cNvPr>
          <p:cNvSpPr txBox="1"/>
          <p:nvPr/>
        </p:nvSpPr>
        <p:spPr>
          <a:xfrm>
            <a:off x="5669280" y="2373414"/>
            <a:ext cx="6522720" cy="2308324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#3 Being watchful for Christ’s soon return</a:t>
            </a:r>
          </a:p>
        </p:txBody>
      </p:sp>
    </p:spTree>
    <p:extLst>
      <p:ext uri="{BB962C8B-B14F-4D97-AF65-F5344CB8AC3E}">
        <p14:creationId xmlns:p14="http://schemas.microsoft.com/office/powerpoint/2010/main" val="197020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6E8A-413E-42D9-81E2-4A45F77F1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70176-BCF0-4ACB-8CFF-737FE65FE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6" name="Picture 6" descr="What it means to be a critical thinker and why marketers need to embrace  the concept">
            <a:extLst>
              <a:ext uri="{FF2B5EF4-FFF2-40B4-BE49-F238E27FC236}">
                <a16:creationId xmlns:a16="http://schemas.microsoft.com/office/drawing/2014/main" id="{984231EB-097E-4FCC-8D38-141F4205B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6160" y="-577215"/>
            <a:ext cx="13218160" cy="74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F5E935-8473-47FD-B5A2-96BE9D694DB7}"/>
              </a:ext>
            </a:extLst>
          </p:cNvPr>
          <p:cNvSpPr txBox="1"/>
          <p:nvPr/>
        </p:nvSpPr>
        <p:spPr>
          <a:xfrm>
            <a:off x="1696720" y="261265"/>
            <a:ext cx="10495280" cy="923330"/>
          </a:xfrm>
          <a:prstGeom prst="rect">
            <a:avLst/>
          </a:prstGeom>
          <a:solidFill>
            <a:schemeClr val="tx1">
              <a:alpha val="8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lgerian" panose="04020705040A02060702" pitchFamily="82" charset="0"/>
              </a:rPr>
              <a:t>What Is the Proper Mindset 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FB09F-AE2B-4FD1-9D6E-28367C8F5235}"/>
              </a:ext>
            </a:extLst>
          </p:cNvPr>
          <p:cNvSpPr txBox="1"/>
          <p:nvPr/>
        </p:nvSpPr>
        <p:spPr>
          <a:xfrm>
            <a:off x="5669280" y="1828800"/>
            <a:ext cx="6522720" cy="3416320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#4 </a:t>
            </a:r>
            <a:r>
              <a:rPr lang="en-US" sz="7200" dirty="0">
                <a:solidFill>
                  <a:schemeClr val="bg1"/>
                </a:solidFill>
                <a:latin typeface="Agency FB" panose="020B0503020202020204" pitchFamily="34" charset="0"/>
              </a:rPr>
              <a:t>Fearing shame at the Bema (1 John 2:28)</a:t>
            </a:r>
            <a:endParaRPr lang="en-US" sz="7200" dirty="0">
              <a:solidFill>
                <a:schemeClr val="bg1"/>
              </a:solidFill>
              <a:latin typeface="Agency FB" panose="020B0503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23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6E8A-413E-42D9-81E2-4A45F77F1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70176-BCF0-4ACB-8CFF-737FE65FE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6" name="Picture 6" descr="What it means to be a critical thinker and why marketers need to embrace  the concept">
            <a:extLst>
              <a:ext uri="{FF2B5EF4-FFF2-40B4-BE49-F238E27FC236}">
                <a16:creationId xmlns:a16="http://schemas.microsoft.com/office/drawing/2014/main" id="{984231EB-097E-4FCC-8D38-141F4205B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6160" y="-577215"/>
            <a:ext cx="13218160" cy="74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F5E935-8473-47FD-B5A2-96BE9D694DB7}"/>
              </a:ext>
            </a:extLst>
          </p:cNvPr>
          <p:cNvSpPr txBox="1"/>
          <p:nvPr/>
        </p:nvSpPr>
        <p:spPr>
          <a:xfrm>
            <a:off x="1696720" y="261265"/>
            <a:ext cx="10495280" cy="923330"/>
          </a:xfrm>
          <a:prstGeom prst="rect">
            <a:avLst/>
          </a:prstGeom>
          <a:solidFill>
            <a:schemeClr val="tx1">
              <a:alpha val="8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lgerian" panose="04020705040A02060702" pitchFamily="82" charset="0"/>
              </a:rPr>
              <a:t>What Is the Proper Mindset 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FB09F-AE2B-4FD1-9D6E-28367C8F5235}"/>
              </a:ext>
            </a:extLst>
          </p:cNvPr>
          <p:cNvSpPr txBox="1"/>
          <p:nvPr/>
        </p:nvSpPr>
        <p:spPr>
          <a:xfrm>
            <a:off x="5669280" y="1828800"/>
            <a:ext cx="6522720" cy="2800767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#5</a:t>
            </a:r>
            <a:r>
              <a:rPr lang="en-US" sz="8800" dirty="0"/>
              <a:t> </a:t>
            </a:r>
            <a:r>
              <a:rPr lang="en-US" sz="8800" dirty="0">
                <a:solidFill>
                  <a:schemeClr val="bg1"/>
                </a:solidFill>
                <a:latin typeface="Agency FB" panose="020B0503020202020204" pitchFamily="34" charset="0"/>
              </a:rPr>
              <a:t>Looking to Jesus</a:t>
            </a:r>
            <a:endParaRPr lang="en-US" sz="7200" dirty="0">
              <a:solidFill>
                <a:schemeClr val="bg1"/>
              </a:solidFill>
              <a:latin typeface="Agency FB" panose="020B0503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91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6E8A-413E-42D9-81E2-4A45F77F1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70176-BCF0-4ACB-8CFF-737FE65FE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6" name="Picture 6" descr="What it means to be a critical thinker and why marketers need to embrace  the concept">
            <a:extLst>
              <a:ext uri="{FF2B5EF4-FFF2-40B4-BE49-F238E27FC236}">
                <a16:creationId xmlns:a16="http://schemas.microsoft.com/office/drawing/2014/main" id="{984231EB-097E-4FCC-8D38-141F4205B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6160" y="-577215"/>
            <a:ext cx="13218160" cy="74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F5E935-8473-47FD-B5A2-96BE9D694DB7}"/>
              </a:ext>
            </a:extLst>
          </p:cNvPr>
          <p:cNvSpPr txBox="1"/>
          <p:nvPr/>
        </p:nvSpPr>
        <p:spPr>
          <a:xfrm>
            <a:off x="1696720" y="261265"/>
            <a:ext cx="10495280" cy="923330"/>
          </a:xfrm>
          <a:prstGeom prst="rect">
            <a:avLst/>
          </a:prstGeom>
          <a:solidFill>
            <a:schemeClr val="tx1">
              <a:alpha val="8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lgerian" panose="04020705040A02060702" pitchFamily="82" charset="0"/>
              </a:rPr>
              <a:t>What Is the Proper Mindset 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FB09F-AE2B-4FD1-9D6E-28367C8F5235}"/>
              </a:ext>
            </a:extLst>
          </p:cNvPr>
          <p:cNvSpPr txBox="1"/>
          <p:nvPr/>
        </p:nvSpPr>
        <p:spPr>
          <a:xfrm>
            <a:off x="5669280" y="2165857"/>
            <a:ext cx="6522720" cy="2800767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#6 An attitude of gratitude</a:t>
            </a:r>
          </a:p>
        </p:txBody>
      </p:sp>
    </p:spTree>
    <p:extLst>
      <p:ext uri="{BB962C8B-B14F-4D97-AF65-F5344CB8AC3E}">
        <p14:creationId xmlns:p14="http://schemas.microsoft.com/office/powerpoint/2010/main" val="376708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6E8A-413E-42D9-81E2-4A45F77F1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70176-BCF0-4ACB-8CFF-737FE65FE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6" name="Picture 6" descr="What it means to be a critical thinker and why marketers need to embrace  the concept">
            <a:extLst>
              <a:ext uri="{FF2B5EF4-FFF2-40B4-BE49-F238E27FC236}">
                <a16:creationId xmlns:a16="http://schemas.microsoft.com/office/drawing/2014/main" id="{984231EB-097E-4FCC-8D38-141F4205B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6160" y="-577215"/>
            <a:ext cx="13218160" cy="74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F5E935-8473-47FD-B5A2-96BE9D694DB7}"/>
              </a:ext>
            </a:extLst>
          </p:cNvPr>
          <p:cNvSpPr txBox="1"/>
          <p:nvPr/>
        </p:nvSpPr>
        <p:spPr>
          <a:xfrm>
            <a:off x="1696720" y="261265"/>
            <a:ext cx="10495280" cy="923330"/>
          </a:xfrm>
          <a:prstGeom prst="rect">
            <a:avLst/>
          </a:prstGeom>
          <a:solidFill>
            <a:schemeClr val="tx1">
              <a:alpha val="8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lgerian" panose="04020705040A02060702" pitchFamily="82" charset="0"/>
              </a:rPr>
              <a:t>What Is the Proper Mindset 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FB09F-AE2B-4FD1-9D6E-28367C8F5235}"/>
              </a:ext>
            </a:extLst>
          </p:cNvPr>
          <p:cNvSpPr txBox="1"/>
          <p:nvPr/>
        </p:nvSpPr>
        <p:spPr>
          <a:xfrm>
            <a:off x="5669280" y="1759140"/>
            <a:ext cx="6522720" cy="4524315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#7</a:t>
            </a:r>
            <a:r>
              <a:rPr lang="en-US" sz="7200" dirty="0"/>
              <a:t> </a:t>
            </a:r>
            <a:r>
              <a:rPr lang="en-US" sz="7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blessedness of suffering for Christ</a:t>
            </a:r>
          </a:p>
        </p:txBody>
      </p:sp>
    </p:spTree>
    <p:extLst>
      <p:ext uri="{BB962C8B-B14F-4D97-AF65-F5344CB8AC3E}">
        <p14:creationId xmlns:p14="http://schemas.microsoft.com/office/powerpoint/2010/main" val="338133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8" name="Picture 10" descr="Critical Thinking Is the Skill Many Leaders Lack">
            <a:extLst>
              <a:ext uri="{FF2B5EF4-FFF2-40B4-BE49-F238E27FC236}">
                <a16:creationId xmlns:a16="http://schemas.microsoft.com/office/drawing/2014/main" id="{8BE63744-1E62-47EB-AF50-DC274EB85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55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288E97-6026-408A-802C-3AC11B545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03097-5A78-404A-AC7D-041A01BD8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39788" y="1999489"/>
            <a:ext cx="5303520" cy="3130296"/>
          </a:xfrm>
          <a:solidFill>
            <a:schemeClr val="tx1">
              <a:alpha val="54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2800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lgerian" panose="04020705040A02060702" pitchFamily="82" charset="0"/>
              </a:rPr>
              <a:t>Where Do We Get This Proper Mindset?</a:t>
            </a:r>
            <a:br>
              <a:rPr lang="en-US" sz="28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endParaRPr lang="en-US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A24414F-B812-4158-A3E4-17F7E0C860A6}"/>
              </a:ext>
            </a:extLst>
          </p:cNvPr>
          <p:cNvSpPr txBox="1">
            <a:spLocks/>
          </p:cNvSpPr>
          <p:nvPr/>
        </p:nvSpPr>
        <p:spPr>
          <a:xfrm>
            <a:off x="7384288" y="2092452"/>
            <a:ext cx="5447792" cy="3130296"/>
          </a:xfrm>
          <a:prstGeom prst="rect">
            <a:avLst/>
          </a:prstGeom>
          <a:solidFill>
            <a:schemeClr val="tx1">
              <a:alpha val="5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br>
              <a:rPr lang="en-US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en-US" sz="4800" dirty="0">
                <a:solidFill>
                  <a:schemeClr val="bg1"/>
                </a:solidFill>
                <a:latin typeface="Algerian" panose="04020705040A02060702" pitchFamily="82" charset="0"/>
              </a:rPr>
              <a:t>i. Our local church</a:t>
            </a:r>
            <a:br>
              <a:rPr lang="en-US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endParaRPr lang="en-US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40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ritical Thinking Is the Skill Many Leaders Lack">
            <a:extLst>
              <a:ext uri="{FF2B5EF4-FFF2-40B4-BE49-F238E27FC236}">
                <a16:creationId xmlns:a16="http://schemas.microsoft.com/office/drawing/2014/main" id="{51A86667-F5D8-4F7F-B9AA-9A4C1C0E8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55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288E97-6026-408A-802C-3AC11B545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A24414F-B812-4158-A3E4-17F7E0C860A6}"/>
              </a:ext>
            </a:extLst>
          </p:cNvPr>
          <p:cNvSpPr txBox="1">
            <a:spLocks/>
          </p:cNvSpPr>
          <p:nvPr/>
        </p:nvSpPr>
        <p:spPr>
          <a:xfrm>
            <a:off x="7130288" y="2092452"/>
            <a:ext cx="5447792" cy="3130296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br>
              <a:rPr lang="en-US" sz="44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en-US" sz="4400" dirty="0">
                <a:solidFill>
                  <a:schemeClr val="bg1"/>
                </a:solidFill>
                <a:latin typeface="Algerian" panose="04020705040A02060702" pitchFamily="82" charset="0"/>
              </a:rPr>
              <a:t>ii. Godly examples</a:t>
            </a:r>
            <a:br>
              <a:rPr lang="en-US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endParaRPr lang="en-US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52E24F8-F939-4194-98F6-40F37F2DA917}"/>
              </a:ext>
            </a:extLst>
          </p:cNvPr>
          <p:cNvSpPr txBox="1">
            <a:spLocks/>
          </p:cNvSpPr>
          <p:nvPr/>
        </p:nvSpPr>
        <p:spPr>
          <a:xfrm>
            <a:off x="-239788" y="1999489"/>
            <a:ext cx="5303520" cy="3130296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r>
              <a:rPr lang="en-US" sz="4000">
                <a:solidFill>
                  <a:schemeClr val="bg1"/>
                </a:solidFill>
                <a:latin typeface="Algerian" panose="04020705040A02060702" pitchFamily="82" charset="0"/>
              </a:rPr>
              <a:t>Where Do We Get This Proper Mindset?</a:t>
            </a:r>
            <a:br>
              <a:rPr lang="en-US">
                <a:solidFill>
                  <a:schemeClr val="bg1"/>
                </a:solidFill>
                <a:latin typeface="Algerian" panose="04020705040A02060702" pitchFamily="82" charset="0"/>
              </a:rPr>
            </a:br>
            <a:endParaRPr lang="en-US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70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ritical Thinking Is the Skill Many Leaders Lack">
            <a:extLst>
              <a:ext uri="{FF2B5EF4-FFF2-40B4-BE49-F238E27FC236}">
                <a16:creationId xmlns:a16="http://schemas.microsoft.com/office/drawing/2014/main" id="{A1F10CE6-7B66-4BB4-9072-7983CA699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55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288E97-6026-408A-802C-3AC11B545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A24414F-B812-4158-A3E4-17F7E0C860A6}"/>
              </a:ext>
            </a:extLst>
          </p:cNvPr>
          <p:cNvSpPr txBox="1">
            <a:spLocks/>
          </p:cNvSpPr>
          <p:nvPr/>
        </p:nvSpPr>
        <p:spPr>
          <a:xfrm>
            <a:off x="7030720" y="2137410"/>
            <a:ext cx="5303520" cy="3040380"/>
          </a:xfrm>
          <a:prstGeom prst="rect">
            <a:avLst/>
          </a:prstGeom>
          <a:solidFill>
            <a:schemeClr val="tx1">
              <a:alpha val="3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br>
              <a:rPr lang="en-US" sz="40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en-US" sz="4000" dirty="0">
                <a:solidFill>
                  <a:schemeClr val="bg1"/>
                </a:solidFill>
                <a:latin typeface="Algerian" panose="04020705040A02060702" pitchFamily="82" charset="0"/>
              </a:rPr>
              <a:t>iii. Personal Bible study</a:t>
            </a:r>
            <a:br>
              <a:rPr lang="en-US" sz="40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endParaRPr lang="en-US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C716B1-68C8-454E-A1F6-D280E7391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E0FA42A-552D-4DF3-AAF9-D9D783909E65}"/>
              </a:ext>
            </a:extLst>
          </p:cNvPr>
          <p:cNvSpPr txBox="1">
            <a:spLocks/>
          </p:cNvSpPr>
          <p:nvPr/>
        </p:nvSpPr>
        <p:spPr>
          <a:xfrm>
            <a:off x="-239788" y="1999489"/>
            <a:ext cx="5303520" cy="3130296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lgerian" panose="04020705040A02060702" pitchFamily="82" charset="0"/>
              </a:rPr>
              <a:t>Where Do We Get This Proper Mindset?</a:t>
            </a:r>
            <a:br>
              <a:rPr lang="en-US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endParaRPr lang="en-US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02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3FBC-1862-4082-B4C6-3272B788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\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21A02-6F14-4028-8F6B-955CD00C7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0" descr="See the source image">
            <a:extLst>
              <a:ext uri="{FF2B5EF4-FFF2-40B4-BE49-F238E27FC236}">
                <a16:creationId xmlns:a16="http://schemas.microsoft.com/office/drawing/2014/main" id="{473F6D5C-703D-43D0-96E3-519EAF4A5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3C9BCB-3F5B-4B29-9533-F64C3A9A3FF9}"/>
              </a:ext>
            </a:extLst>
          </p:cNvPr>
          <p:cNvSpPr txBox="1"/>
          <p:nvPr/>
        </p:nvSpPr>
        <p:spPr>
          <a:xfrm>
            <a:off x="-19049" y="-273693"/>
            <a:ext cx="12338613" cy="7848302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505A3D-C36A-4821-A8DC-F5781D42DB1A}"/>
              </a:ext>
            </a:extLst>
          </p:cNvPr>
          <p:cNvSpPr txBox="1"/>
          <p:nvPr/>
        </p:nvSpPr>
        <p:spPr>
          <a:xfrm>
            <a:off x="-19049" y="-61159"/>
            <a:ext cx="4974109" cy="7109639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Algerian" panose="04020705040A02060702" pitchFamily="82" charset="0"/>
                <a:ea typeface="+mj-ea"/>
                <a:cs typeface="Calibri" panose="020F0502020204030204" pitchFamily="34" charset="0"/>
              </a:rPr>
              <a:t>#1 The Adrenaline Rush.</a:t>
            </a: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br>
              <a:rPr lang="en-US" sz="1800" dirty="0"/>
            </a:b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4FEC14-627A-4D85-8CFD-D4E9813BB1C8}"/>
              </a:ext>
            </a:extLst>
          </p:cNvPr>
          <p:cNvSpPr txBox="1"/>
          <p:nvPr/>
        </p:nvSpPr>
        <p:spPr>
          <a:xfrm>
            <a:off x="-19049" y="6097715"/>
            <a:ext cx="3038475" cy="646331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Various Views </a:t>
            </a:r>
          </a:p>
        </p:txBody>
      </p:sp>
      <p:pic>
        <p:nvPicPr>
          <p:cNvPr id="1028" name="Picture 4" descr="An adrenaline rush! Basejumping! - Kjerag, Norway. ~ Look at the view!!!  (And such courage it takes to jump) | Extreme adventure, Adrenaline rush,  Norway">
            <a:extLst>
              <a:ext uri="{FF2B5EF4-FFF2-40B4-BE49-F238E27FC236}">
                <a16:creationId xmlns:a16="http://schemas.microsoft.com/office/drawing/2014/main" id="{3A427155-6F9E-4170-8A2D-CAE23086B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2" r="2900"/>
          <a:stretch/>
        </p:blipFill>
        <p:spPr bwMode="auto">
          <a:xfrm>
            <a:off x="6169305" y="318738"/>
            <a:ext cx="4808451" cy="622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28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ritical Thinking Is the Skill Many Leaders Lack">
            <a:extLst>
              <a:ext uri="{FF2B5EF4-FFF2-40B4-BE49-F238E27FC236}">
                <a16:creationId xmlns:a16="http://schemas.microsoft.com/office/drawing/2014/main" id="{FDCEDD0F-EA30-41F1-B185-21F4816B2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55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288E97-6026-408A-802C-3AC11B545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A24414F-B812-4158-A3E4-17F7E0C860A6}"/>
              </a:ext>
            </a:extLst>
          </p:cNvPr>
          <p:cNvSpPr txBox="1">
            <a:spLocks/>
          </p:cNvSpPr>
          <p:nvPr/>
        </p:nvSpPr>
        <p:spPr>
          <a:xfrm>
            <a:off x="7112000" y="2587625"/>
            <a:ext cx="5303520" cy="2139950"/>
          </a:xfrm>
          <a:prstGeom prst="rect">
            <a:avLst/>
          </a:prstGeom>
          <a:solidFill>
            <a:schemeClr val="tx1">
              <a:alpha val="3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br>
              <a:rPr lang="en-US" sz="40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en-US" sz="6000" dirty="0">
                <a:solidFill>
                  <a:schemeClr val="bg1"/>
                </a:solidFill>
                <a:latin typeface="Algerian" panose="04020705040A02060702" pitchFamily="82" charset="0"/>
              </a:rPr>
              <a:t>iv. Life</a:t>
            </a:r>
            <a:endParaRPr lang="en-US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2E344C-9CA3-4A8C-BA5F-6D648D9B6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8099F1-08A3-494C-8F62-DFB93C603925}"/>
              </a:ext>
            </a:extLst>
          </p:cNvPr>
          <p:cNvSpPr txBox="1">
            <a:spLocks/>
          </p:cNvSpPr>
          <p:nvPr/>
        </p:nvSpPr>
        <p:spPr>
          <a:xfrm>
            <a:off x="-239788" y="1999489"/>
            <a:ext cx="5303520" cy="3130296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r>
              <a:rPr lang="en-US" sz="4000">
                <a:solidFill>
                  <a:schemeClr val="bg1"/>
                </a:solidFill>
                <a:latin typeface="Algerian" panose="04020705040A02060702" pitchFamily="82" charset="0"/>
              </a:rPr>
              <a:t>Where Do We Get This Proper Mindset?</a:t>
            </a:r>
            <a:br>
              <a:rPr lang="en-US">
                <a:solidFill>
                  <a:schemeClr val="bg1"/>
                </a:solidFill>
                <a:latin typeface="Algerian" panose="04020705040A02060702" pitchFamily="82" charset="0"/>
              </a:rPr>
            </a:br>
            <a:endParaRPr lang="en-US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99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CEA71-9136-45F6-B2AC-42CB5F171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F6694-1204-4777-958B-51188A6C4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Young adult woman walking up the stairs with sun sport background. -  Spiritual People">
            <a:extLst>
              <a:ext uri="{FF2B5EF4-FFF2-40B4-BE49-F238E27FC236}">
                <a16:creationId xmlns:a16="http://schemas.microsoft.com/office/drawing/2014/main" id="{EF1CA2DB-D409-4033-8DD6-5E2A29A76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040" y="-1868105"/>
            <a:ext cx="13147040" cy="888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6ABEDD-5491-4377-AB29-8524244C518C}"/>
              </a:ext>
            </a:extLst>
          </p:cNvPr>
          <p:cNvSpPr txBox="1"/>
          <p:nvPr/>
        </p:nvSpPr>
        <p:spPr>
          <a:xfrm>
            <a:off x="5989013" y="1060888"/>
            <a:ext cx="6202987" cy="4708981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 What Is Needed Beside the Proper Mindset (Jas 2:14-26)?</a:t>
            </a:r>
          </a:p>
        </p:txBody>
      </p:sp>
    </p:spTree>
    <p:extLst>
      <p:ext uri="{BB962C8B-B14F-4D97-AF65-F5344CB8AC3E}">
        <p14:creationId xmlns:p14="http://schemas.microsoft.com/office/powerpoint/2010/main" val="149950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3FBC-1862-4082-B4C6-3272B788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21A02-6F14-4028-8F6B-955CD00C7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0" descr="See the source image">
            <a:extLst>
              <a:ext uri="{FF2B5EF4-FFF2-40B4-BE49-F238E27FC236}">
                <a16:creationId xmlns:a16="http://schemas.microsoft.com/office/drawing/2014/main" id="{473F6D5C-703D-43D0-96E3-519EAF4A5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3C9BCB-3F5B-4B29-9533-F64C3A9A3FF9}"/>
              </a:ext>
            </a:extLst>
          </p:cNvPr>
          <p:cNvSpPr txBox="1"/>
          <p:nvPr/>
        </p:nvSpPr>
        <p:spPr>
          <a:xfrm>
            <a:off x="-146613" y="-111759"/>
            <a:ext cx="12562133" cy="7010400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505A3D-C36A-4821-A8DC-F5781D42DB1A}"/>
              </a:ext>
            </a:extLst>
          </p:cNvPr>
          <p:cNvSpPr txBox="1"/>
          <p:nvPr/>
        </p:nvSpPr>
        <p:spPr>
          <a:xfrm>
            <a:off x="82866" y="3588009"/>
            <a:ext cx="28346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E66A1-8AB7-4602-8BE7-3B8BFBA49677}"/>
              </a:ext>
            </a:extLst>
          </p:cNvPr>
          <p:cNvSpPr txBox="1"/>
          <p:nvPr/>
        </p:nvSpPr>
        <p:spPr>
          <a:xfrm>
            <a:off x="-146613" y="-105310"/>
            <a:ext cx="5138688" cy="7386638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54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AD288C-D203-4B02-896C-BE993168C076}"/>
              </a:ext>
            </a:extLst>
          </p:cNvPr>
          <p:cNvSpPr txBox="1"/>
          <p:nvPr/>
        </p:nvSpPr>
        <p:spPr>
          <a:xfrm>
            <a:off x="0" y="5817134"/>
            <a:ext cx="3038475" cy="646331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Christian Walk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DD0AED-0C05-47AF-AC90-2BF8692505C1}"/>
              </a:ext>
            </a:extLst>
          </p:cNvPr>
          <p:cNvSpPr txBox="1"/>
          <p:nvPr/>
        </p:nvSpPr>
        <p:spPr>
          <a:xfrm>
            <a:off x="362712" y="1137921"/>
            <a:ext cx="40365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AutoNum type="romanLcPeriod"/>
            </a:pPr>
            <a:r>
              <a:rPr lang="en-US" sz="4000" dirty="0">
                <a:solidFill>
                  <a:schemeClr val="bg1"/>
                </a:solidFill>
                <a:latin typeface="Algerian" panose="04020705040A02060702" pitchFamily="82" charset="0"/>
              </a:rPr>
              <a:t>Our mindset, what we believe, must be put into practice.</a:t>
            </a:r>
            <a:br>
              <a:rPr lang="en-US" sz="18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br>
              <a:rPr lang="en-US" sz="18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endParaRPr lang="en-US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31746" name="Picture 2" descr="Episode 4 - From Theory into Practice - Effective Knowledge Application and  Easy to Follow Goal Setting Techniq… | Choice theory, Interpersonal  relations, Theories">
            <a:extLst>
              <a:ext uri="{FF2B5EF4-FFF2-40B4-BE49-F238E27FC236}">
                <a16:creationId xmlns:a16="http://schemas.microsoft.com/office/drawing/2014/main" id="{8EFA6F78-FC61-46F0-B77F-A0AE48B0A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075" y="945778"/>
            <a:ext cx="7323949" cy="487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96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3FBC-1862-4082-B4C6-3272B788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21A02-6F14-4028-8F6B-955CD00C7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0" descr="See the source image">
            <a:extLst>
              <a:ext uri="{FF2B5EF4-FFF2-40B4-BE49-F238E27FC236}">
                <a16:creationId xmlns:a16="http://schemas.microsoft.com/office/drawing/2014/main" id="{473F6D5C-703D-43D0-96E3-519EAF4A5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3C9BCB-3F5B-4B29-9533-F64C3A9A3FF9}"/>
              </a:ext>
            </a:extLst>
          </p:cNvPr>
          <p:cNvSpPr txBox="1"/>
          <p:nvPr/>
        </p:nvSpPr>
        <p:spPr>
          <a:xfrm>
            <a:off x="-146613" y="-111759"/>
            <a:ext cx="12562133" cy="7010400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505A3D-C36A-4821-A8DC-F5781D42DB1A}"/>
              </a:ext>
            </a:extLst>
          </p:cNvPr>
          <p:cNvSpPr txBox="1"/>
          <p:nvPr/>
        </p:nvSpPr>
        <p:spPr>
          <a:xfrm>
            <a:off x="82866" y="3588009"/>
            <a:ext cx="28346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E66A1-8AB7-4602-8BE7-3B8BFBA49677}"/>
              </a:ext>
            </a:extLst>
          </p:cNvPr>
          <p:cNvSpPr txBox="1"/>
          <p:nvPr/>
        </p:nvSpPr>
        <p:spPr>
          <a:xfrm>
            <a:off x="-200928" y="-19051"/>
            <a:ext cx="5138688" cy="7386638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54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AD288C-D203-4B02-896C-BE993168C076}"/>
              </a:ext>
            </a:extLst>
          </p:cNvPr>
          <p:cNvSpPr txBox="1"/>
          <p:nvPr/>
        </p:nvSpPr>
        <p:spPr>
          <a:xfrm>
            <a:off x="0" y="5817134"/>
            <a:ext cx="3038475" cy="646331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Christian Walk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DD0AED-0C05-47AF-AC90-2BF8692505C1}"/>
              </a:ext>
            </a:extLst>
          </p:cNvPr>
          <p:cNvSpPr txBox="1"/>
          <p:nvPr/>
        </p:nvSpPr>
        <p:spPr>
          <a:xfrm>
            <a:off x="908304" y="1160525"/>
            <a:ext cx="34909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lgerian" panose="04020705040A02060702" pitchFamily="82" charset="0"/>
              </a:rPr>
              <a:t>ii. Faith without works is useless.</a:t>
            </a:r>
            <a:br>
              <a:rPr lang="en-US" sz="54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endParaRPr lang="en-US" sz="54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31748" name="Picture 4" descr="Remember When You Could Just Throw Something Away?">
            <a:extLst>
              <a:ext uri="{FF2B5EF4-FFF2-40B4-BE49-F238E27FC236}">
                <a16:creationId xmlns:a16="http://schemas.microsoft.com/office/drawing/2014/main" id="{1C48EA4F-EDC3-4377-BADE-8608112ED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0" y="850627"/>
            <a:ext cx="7308555" cy="486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17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3FBC-1862-4082-B4C6-3272B788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21A02-6F14-4028-8F6B-955CD00C7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0" descr="See the source image">
            <a:extLst>
              <a:ext uri="{FF2B5EF4-FFF2-40B4-BE49-F238E27FC236}">
                <a16:creationId xmlns:a16="http://schemas.microsoft.com/office/drawing/2014/main" id="{473F6D5C-703D-43D0-96E3-519EAF4A5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3C9BCB-3F5B-4B29-9533-F64C3A9A3FF9}"/>
              </a:ext>
            </a:extLst>
          </p:cNvPr>
          <p:cNvSpPr txBox="1"/>
          <p:nvPr/>
        </p:nvSpPr>
        <p:spPr>
          <a:xfrm>
            <a:off x="-146614" y="-18245"/>
            <a:ext cx="19063145" cy="6916886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505A3D-C36A-4821-A8DC-F5781D42DB1A}"/>
              </a:ext>
            </a:extLst>
          </p:cNvPr>
          <p:cNvSpPr txBox="1"/>
          <p:nvPr/>
        </p:nvSpPr>
        <p:spPr>
          <a:xfrm>
            <a:off x="82866" y="3588009"/>
            <a:ext cx="28346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E66A1-8AB7-4602-8BE7-3B8BFBA49677}"/>
              </a:ext>
            </a:extLst>
          </p:cNvPr>
          <p:cNvSpPr txBox="1"/>
          <p:nvPr/>
        </p:nvSpPr>
        <p:spPr>
          <a:xfrm>
            <a:off x="-200928" y="-19051"/>
            <a:ext cx="5138688" cy="7386638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54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AD288C-D203-4B02-896C-BE993168C076}"/>
              </a:ext>
            </a:extLst>
          </p:cNvPr>
          <p:cNvSpPr txBox="1"/>
          <p:nvPr/>
        </p:nvSpPr>
        <p:spPr>
          <a:xfrm>
            <a:off x="0" y="5817134"/>
            <a:ext cx="3038475" cy="646331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Christian Walk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DD0AED-0C05-47AF-AC90-2BF8692505C1}"/>
              </a:ext>
            </a:extLst>
          </p:cNvPr>
          <p:cNvSpPr txBox="1"/>
          <p:nvPr/>
        </p:nvSpPr>
        <p:spPr>
          <a:xfrm>
            <a:off x="207264" y="1160525"/>
            <a:ext cx="4476496" cy="369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18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en-US" sz="4000" dirty="0">
                <a:solidFill>
                  <a:schemeClr val="bg1"/>
                </a:solidFill>
                <a:latin typeface="Algerian" panose="04020705040A02060702" pitchFamily="82" charset="0"/>
              </a:rPr>
              <a:t>iii. The encouragement and exhortation of others</a:t>
            </a:r>
            <a:br>
              <a:rPr lang="en-US" sz="18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endParaRPr lang="en-US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4794433C-7663-4067-9E07-92F26FE085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2" b="19594"/>
          <a:stretch/>
        </p:blipFill>
        <p:spPr bwMode="auto">
          <a:xfrm>
            <a:off x="4937760" y="880093"/>
            <a:ext cx="7254240" cy="512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0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3FBC-1862-4082-B4C6-3272B788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21A02-6F14-4028-8F6B-955CD00C7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0" descr="See the source image">
            <a:extLst>
              <a:ext uri="{FF2B5EF4-FFF2-40B4-BE49-F238E27FC236}">
                <a16:creationId xmlns:a16="http://schemas.microsoft.com/office/drawing/2014/main" id="{473F6D5C-703D-43D0-96E3-519EAF4A5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3C9BCB-3F5B-4B29-9533-F64C3A9A3FF9}"/>
              </a:ext>
            </a:extLst>
          </p:cNvPr>
          <p:cNvSpPr txBox="1"/>
          <p:nvPr/>
        </p:nvSpPr>
        <p:spPr>
          <a:xfrm>
            <a:off x="-146613" y="-111759"/>
            <a:ext cx="12562133" cy="7010400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505A3D-C36A-4821-A8DC-F5781D42DB1A}"/>
              </a:ext>
            </a:extLst>
          </p:cNvPr>
          <p:cNvSpPr txBox="1"/>
          <p:nvPr/>
        </p:nvSpPr>
        <p:spPr>
          <a:xfrm>
            <a:off x="82866" y="3588009"/>
            <a:ext cx="28346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E66A1-8AB7-4602-8BE7-3B8BFBA49677}"/>
              </a:ext>
            </a:extLst>
          </p:cNvPr>
          <p:cNvSpPr txBox="1"/>
          <p:nvPr/>
        </p:nvSpPr>
        <p:spPr>
          <a:xfrm>
            <a:off x="-200928" y="-19051"/>
            <a:ext cx="5138688" cy="7386638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54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AD288C-D203-4B02-896C-BE993168C076}"/>
              </a:ext>
            </a:extLst>
          </p:cNvPr>
          <p:cNvSpPr txBox="1"/>
          <p:nvPr/>
        </p:nvSpPr>
        <p:spPr>
          <a:xfrm>
            <a:off x="0" y="5817134"/>
            <a:ext cx="3038475" cy="646331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Christian Walk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DD0AED-0C05-47AF-AC90-2BF8692505C1}"/>
              </a:ext>
            </a:extLst>
          </p:cNvPr>
          <p:cNvSpPr txBox="1"/>
          <p:nvPr/>
        </p:nvSpPr>
        <p:spPr>
          <a:xfrm>
            <a:off x="908304" y="1160525"/>
            <a:ext cx="34909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18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en-US" sz="4400" dirty="0">
                <a:solidFill>
                  <a:schemeClr val="bg1"/>
                </a:solidFill>
                <a:latin typeface="Algerian" panose="04020705040A02060702" pitchFamily="82" charset="0"/>
              </a:rPr>
              <a:t>iv. Walking by faith, not by sight (2 Cor 5:7)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 </a:t>
            </a:r>
            <a:br>
              <a:rPr lang="en-US" sz="18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endParaRPr lang="en-US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37890" name="Picture 2" descr="Walking by Faith and Wearing a Mask - Articles - BioLogos">
            <a:extLst>
              <a:ext uri="{FF2B5EF4-FFF2-40B4-BE49-F238E27FC236}">
                <a16:creationId xmlns:a16="http://schemas.microsoft.com/office/drawing/2014/main" id="{B03AA011-5879-43AA-BBCA-227C26B7D7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4" t="623" r="26675"/>
          <a:stretch/>
        </p:blipFill>
        <p:spPr bwMode="auto">
          <a:xfrm>
            <a:off x="4937760" y="764856"/>
            <a:ext cx="7368816" cy="505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5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3FBC-1862-4082-B4C6-3272B788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21A02-6F14-4028-8F6B-955CD00C7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0" descr="See the source image">
            <a:extLst>
              <a:ext uri="{FF2B5EF4-FFF2-40B4-BE49-F238E27FC236}">
                <a16:creationId xmlns:a16="http://schemas.microsoft.com/office/drawing/2014/main" id="{473F6D5C-703D-43D0-96E3-519EAF4A5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3C9BCB-3F5B-4B29-9533-F64C3A9A3FF9}"/>
              </a:ext>
            </a:extLst>
          </p:cNvPr>
          <p:cNvSpPr txBox="1"/>
          <p:nvPr/>
        </p:nvSpPr>
        <p:spPr>
          <a:xfrm>
            <a:off x="-146613" y="-111759"/>
            <a:ext cx="12562133" cy="7010400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505A3D-C36A-4821-A8DC-F5781D42DB1A}"/>
              </a:ext>
            </a:extLst>
          </p:cNvPr>
          <p:cNvSpPr txBox="1"/>
          <p:nvPr/>
        </p:nvSpPr>
        <p:spPr>
          <a:xfrm>
            <a:off x="82866" y="3588009"/>
            <a:ext cx="28346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E66A1-8AB7-4602-8BE7-3B8BFBA49677}"/>
              </a:ext>
            </a:extLst>
          </p:cNvPr>
          <p:cNvSpPr txBox="1"/>
          <p:nvPr/>
        </p:nvSpPr>
        <p:spPr>
          <a:xfrm>
            <a:off x="-200928" y="-19051"/>
            <a:ext cx="5138688" cy="7386638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54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AD288C-D203-4B02-896C-BE993168C076}"/>
              </a:ext>
            </a:extLst>
          </p:cNvPr>
          <p:cNvSpPr txBox="1"/>
          <p:nvPr/>
        </p:nvSpPr>
        <p:spPr>
          <a:xfrm>
            <a:off x="0" y="5817134"/>
            <a:ext cx="3038475" cy="646331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Christian Walk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DD0AED-0C05-47AF-AC90-2BF8692505C1}"/>
              </a:ext>
            </a:extLst>
          </p:cNvPr>
          <p:cNvSpPr txBox="1"/>
          <p:nvPr/>
        </p:nvSpPr>
        <p:spPr>
          <a:xfrm>
            <a:off x="622928" y="685800"/>
            <a:ext cx="349097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18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en-US" sz="4400" dirty="0">
                <a:solidFill>
                  <a:schemeClr val="bg1"/>
                </a:solidFill>
                <a:latin typeface="Algerian" panose="04020705040A02060702" pitchFamily="82" charset="0"/>
              </a:rPr>
              <a:t>v. Paying attention to our minds and bodies (2 Cor 5:1-11)</a:t>
            </a:r>
            <a:endParaRPr lang="en-US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36868" name="Picture 4" descr="Examine Yourself For The Sake Of The Flock">
            <a:extLst>
              <a:ext uri="{FF2B5EF4-FFF2-40B4-BE49-F238E27FC236}">
                <a16:creationId xmlns:a16="http://schemas.microsoft.com/office/drawing/2014/main" id="{11A127D9-0480-40F0-8E8B-65574CDA5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0" y="1314962"/>
            <a:ext cx="7270699" cy="417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8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E7AC5-34C8-42B7-9837-CBDBD4F2D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BA15C-4B8F-4A88-BEDB-A2A362A83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ACCD54-3827-4FD9-B8B4-EAED09A47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8003"/>
            <a:ext cx="12192000" cy="81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5DEC87-6A5E-4DBB-B000-FBAFAFB97587}"/>
              </a:ext>
            </a:extLst>
          </p:cNvPr>
          <p:cNvSpPr txBox="1"/>
          <p:nvPr/>
        </p:nvSpPr>
        <p:spPr>
          <a:xfrm>
            <a:off x="-3437" y="-266217"/>
            <a:ext cx="12338613" cy="7571303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2B9051-5BA7-4124-96BB-AA4F0623D188}"/>
              </a:ext>
            </a:extLst>
          </p:cNvPr>
          <p:cNvCxnSpPr/>
          <p:nvPr/>
        </p:nvCxnSpPr>
        <p:spPr>
          <a:xfrm>
            <a:off x="0" y="525983"/>
            <a:ext cx="1028827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893B24-CFAE-4392-A2E7-E232FC67ABEC}"/>
              </a:ext>
            </a:extLst>
          </p:cNvPr>
          <p:cNvCxnSpPr>
            <a:cxnSpLocks/>
          </p:cNvCxnSpPr>
          <p:nvPr/>
        </p:nvCxnSpPr>
        <p:spPr>
          <a:xfrm>
            <a:off x="6825318" y="6334489"/>
            <a:ext cx="550985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1CF8C6-D249-4FD3-8D76-E8170D16B16C}"/>
              </a:ext>
            </a:extLst>
          </p:cNvPr>
          <p:cNvCxnSpPr>
            <a:cxnSpLocks/>
          </p:cNvCxnSpPr>
          <p:nvPr/>
        </p:nvCxnSpPr>
        <p:spPr>
          <a:xfrm>
            <a:off x="868101" y="6629872"/>
            <a:ext cx="1146707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1823EB-D257-449A-870E-A56F213E1214}"/>
              </a:ext>
            </a:extLst>
          </p:cNvPr>
          <p:cNvCxnSpPr>
            <a:cxnSpLocks/>
          </p:cNvCxnSpPr>
          <p:nvPr/>
        </p:nvCxnSpPr>
        <p:spPr>
          <a:xfrm>
            <a:off x="0" y="826482"/>
            <a:ext cx="549249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109CD8F-8C74-468A-82D8-2DB49E7B8BB9}"/>
              </a:ext>
            </a:extLst>
          </p:cNvPr>
          <p:cNvSpPr txBox="1"/>
          <p:nvPr/>
        </p:nvSpPr>
        <p:spPr>
          <a:xfrm>
            <a:off x="520861" y="1452646"/>
            <a:ext cx="7254721" cy="48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bg1"/>
                </a:solidFill>
                <a:latin typeface="Algerian" panose="04020705040A02060702" pitchFamily="82" charset="0"/>
              </a:rPr>
              <a:t>Comparison with Six Secrets</a:t>
            </a:r>
            <a:br>
              <a:rPr lang="en-US" sz="80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endParaRPr lang="en-US" sz="80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6" name="Picture 2" descr="Six Secrets of the Christian Life: Hodges, Zane C: 9781943399130:  Amazon.com: Books">
            <a:extLst>
              <a:ext uri="{FF2B5EF4-FFF2-40B4-BE49-F238E27FC236}">
                <a16:creationId xmlns:a16="http://schemas.microsoft.com/office/drawing/2014/main" id="{F60CA892-D6DA-4FD4-88CB-07B1BEF85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157" y="934559"/>
            <a:ext cx="2899330" cy="462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59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3FBC-1862-4082-B4C6-3272B788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21A02-6F14-4028-8F6B-955CD00C7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0" descr="See the source image">
            <a:extLst>
              <a:ext uri="{FF2B5EF4-FFF2-40B4-BE49-F238E27FC236}">
                <a16:creationId xmlns:a16="http://schemas.microsoft.com/office/drawing/2014/main" id="{473F6D5C-703D-43D0-96E3-519EAF4A5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3C9BCB-3F5B-4B29-9533-F64C3A9A3FF9}"/>
              </a:ext>
            </a:extLst>
          </p:cNvPr>
          <p:cNvSpPr txBox="1"/>
          <p:nvPr/>
        </p:nvSpPr>
        <p:spPr>
          <a:xfrm>
            <a:off x="-146613" y="-111759"/>
            <a:ext cx="12562133" cy="7010400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505A3D-C36A-4821-A8DC-F5781D42DB1A}"/>
              </a:ext>
            </a:extLst>
          </p:cNvPr>
          <p:cNvSpPr txBox="1"/>
          <p:nvPr/>
        </p:nvSpPr>
        <p:spPr>
          <a:xfrm>
            <a:off x="82866" y="3588009"/>
            <a:ext cx="28346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E66A1-8AB7-4602-8BE7-3B8BFBA49677}"/>
              </a:ext>
            </a:extLst>
          </p:cNvPr>
          <p:cNvSpPr txBox="1"/>
          <p:nvPr/>
        </p:nvSpPr>
        <p:spPr>
          <a:xfrm>
            <a:off x="-200928" y="-19051"/>
            <a:ext cx="5138688" cy="7386638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54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AD288C-D203-4B02-896C-BE993168C076}"/>
              </a:ext>
            </a:extLst>
          </p:cNvPr>
          <p:cNvSpPr txBox="1"/>
          <p:nvPr/>
        </p:nvSpPr>
        <p:spPr>
          <a:xfrm>
            <a:off x="0" y="5817134"/>
            <a:ext cx="3038475" cy="646331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Six Secrets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DD0AED-0C05-47AF-AC90-2BF8692505C1}"/>
              </a:ext>
            </a:extLst>
          </p:cNvPr>
          <p:cNvSpPr txBox="1"/>
          <p:nvPr/>
        </p:nvSpPr>
        <p:spPr>
          <a:xfrm>
            <a:off x="260771" y="987301"/>
            <a:ext cx="476061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18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br>
              <a:rPr lang="en-US" sz="1800" dirty="0"/>
            </a:br>
            <a:r>
              <a:rPr lang="en-US" sz="4400" dirty="0">
                <a:solidFill>
                  <a:schemeClr val="bg1"/>
                </a:solidFill>
                <a:latin typeface="Algerian" panose="04020705040A02060702" pitchFamily="82" charset="0"/>
              </a:rPr>
              <a:t>Secret #1: The miracle of resurrection (Rom 8:10-11).</a:t>
            </a:r>
            <a:br>
              <a:rPr lang="en-US" sz="18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endParaRPr lang="en-US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47106" name="Picture 2" descr="How Can We Experience Resurrection Power? - Chase Oaks Church">
            <a:extLst>
              <a:ext uri="{FF2B5EF4-FFF2-40B4-BE49-F238E27FC236}">
                <a16:creationId xmlns:a16="http://schemas.microsoft.com/office/drawing/2014/main" id="{B1F9F550-A103-45D0-B83C-14EB2B236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11" y="-128012"/>
            <a:ext cx="12419574" cy="698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4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3FBC-1862-4082-B4C6-3272B788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21A02-6F14-4028-8F6B-955CD00C7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0" descr="See the source image">
            <a:extLst>
              <a:ext uri="{FF2B5EF4-FFF2-40B4-BE49-F238E27FC236}">
                <a16:creationId xmlns:a16="http://schemas.microsoft.com/office/drawing/2014/main" id="{473F6D5C-703D-43D0-96E3-519EAF4A5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3C9BCB-3F5B-4B29-9533-F64C3A9A3FF9}"/>
              </a:ext>
            </a:extLst>
          </p:cNvPr>
          <p:cNvSpPr txBox="1"/>
          <p:nvPr/>
        </p:nvSpPr>
        <p:spPr>
          <a:xfrm>
            <a:off x="-146613" y="-111759"/>
            <a:ext cx="12562133" cy="7010400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505A3D-C36A-4821-A8DC-F5781D42DB1A}"/>
              </a:ext>
            </a:extLst>
          </p:cNvPr>
          <p:cNvSpPr txBox="1"/>
          <p:nvPr/>
        </p:nvSpPr>
        <p:spPr>
          <a:xfrm>
            <a:off x="82866" y="3588009"/>
            <a:ext cx="28346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E66A1-8AB7-4602-8BE7-3B8BFBA49677}"/>
              </a:ext>
            </a:extLst>
          </p:cNvPr>
          <p:cNvSpPr txBox="1"/>
          <p:nvPr/>
        </p:nvSpPr>
        <p:spPr>
          <a:xfrm>
            <a:off x="-200928" y="-19051"/>
            <a:ext cx="5138688" cy="7386638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54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AD288C-D203-4B02-896C-BE993168C076}"/>
              </a:ext>
            </a:extLst>
          </p:cNvPr>
          <p:cNvSpPr txBox="1"/>
          <p:nvPr/>
        </p:nvSpPr>
        <p:spPr>
          <a:xfrm>
            <a:off x="0" y="5817134"/>
            <a:ext cx="3038475" cy="646331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Six Secrets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DD0AED-0C05-47AF-AC90-2BF8692505C1}"/>
              </a:ext>
            </a:extLst>
          </p:cNvPr>
          <p:cNvSpPr txBox="1"/>
          <p:nvPr/>
        </p:nvSpPr>
        <p:spPr>
          <a:xfrm>
            <a:off x="210999" y="1547091"/>
            <a:ext cx="496229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18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br>
              <a:rPr lang="en-US" sz="1800" dirty="0"/>
            </a:br>
            <a:br>
              <a:rPr lang="en-US" sz="18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en-US" sz="4000" dirty="0">
                <a:solidFill>
                  <a:schemeClr val="bg1"/>
                </a:solidFill>
                <a:latin typeface="Algerian" panose="04020705040A02060702" pitchFamily="82" charset="0"/>
              </a:rPr>
              <a:t>Secret #2: The miracle of transformation (2 Cor 3:18).</a:t>
            </a:r>
            <a:br>
              <a:rPr lang="en-US" sz="18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endParaRPr lang="en-US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46084" name="Picture 4" descr="The Impact Of Leaders On Personal Transformation">
            <a:extLst>
              <a:ext uri="{FF2B5EF4-FFF2-40B4-BE49-F238E27FC236}">
                <a16:creationId xmlns:a16="http://schemas.microsoft.com/office/drawing/2014/main" id="{3AE9FE5B-884F-4AD0-9DF6-D1700A7F9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0" y="1119460"/>
            <a:ext cx="7250382" cy="48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70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3FBC-1862-4082-B4C6-3272B788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21A02-6F14-4028-8F6B-955CD00C7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0" descr="See the source image">
            <a:extLst>
              <a:ext uri="{FF2B5EF4-FFF2-40B4-BE49-F238E27FC236}">
                <a16:creationId xmlns:a16="http://schemas.microsoft.com/office/drawing/2014/main" id="{473F6D5C-703D-43D0-96E3-519EAF4A5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3C9BCB-3F5B-4B29-9533-F64C3A9A3FF9}"/>
              </a:ext>
            </a:extLst>
          </p:cNvPr>
          <p:cNvSpPr txBox="1"/>
          <p:nvPr/>
        </p:nvSpPr>
        <p:spPr>
          <a:xfrm>
            <a:off x="-1" y="-19050"/>
            <a:ext cx="12338613" cy="7571303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8 Different Grip Positions for Pull-Ups">
            <a:extLst>
              <a:ext uri="{FF2B5EF4-FFF2-40B4-BE49-F238E27FC236}">
                <a16:creationId xmlns:a16="http://schemas.microsoft.com/office/drawing/2014/main" id="{4816B678-FD85-43F6-A2EB-50CF375CB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663" y="1481559"/>
            <a:ext cx="7886869" cy="414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2E069F-991F-41CA-9221-EE1CD428D640}"/>
              </a:ext>
            </a:extLst>
          </p:cNvPr>
          <p:cNvSpPr txBox="1"/>
          <p:nvPr/>
        </p:nvSpPr>
        <p:spPr>
          <a:xfrm>
            <a:off x="-19048" y="-61159"/>
            <a:ext cx="4702808" cy="8309967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lgerian" panose="04020705040A02060702" pitchFamily="82" charset="0"/>
                <a:ea typeface="+mj-ea"/>
                <a:cs typeface="Calibri" panose="020F0502020204030204" pitchFamily="34" charset="0"/>
              </a:rPr>
              <a:t>#2 We try harder</a:t>
            </a: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br>
              <a:rPr lang="en-US" sz="1800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E433CE-A5EA-42E5-BB83-F4636B2AFA81}"/>
              </a:ext>
            </a:extLst>
          </p:cNvPr>
          <p:cNvSpPr txBox="1"/>
          <p:nvPr/>
        </p:nvSpPr>
        <p:spPr>
          <a:xfrm>
            <a:off x="-19049" y="6097715"/>
            <a:ext cx="3038475" cy="646331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Various Views </a:t>
            </a:r>
          </a:p>
        </p:txBody>
      </p:sp>
    </p:spTree>
    <p:extLst>
      <p:ext uri="{BB962C8B-B14F-4D97-AF65-F5344CB8AC3E}">
        <p14:creationId xmlns:p14="http://schemas.microsoft.com/office/powerpoint/2010/main" val="329720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3FBC-1862-4082-B4C6-3272B788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21A02-6F14-4028-8F6B-955CD00C7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0" descr="See the source image">
            <a:extLst>
              <a:ext uri="{FF2B5EF4-FFF2-40B4-BE49-F238E27FC236}">
                <a16:creationId xmlns:a16="http://schemas.microsoft.com/office/drawing/2014/main" id="{473F6D5C-703D-43D0-96E3-519EAF4A5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3C9BCB-3F5B-4B29-9533-F64C3A9A3FF9}"/>
              </a:ext>
            </a:extLst>
          </p:cNvPr>
          <p:cNvSpPr txBox="1"/>
          <p:nvPr/>
        </p:nvSpPr>
        <p:spPr>
          <a:xfrm>
            <a:off x="-146613" y="-111759"/>
            <a:ext cx="12562133" cy="7010400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505A3D-C36A-4821-A8DC-F5781D42DB1A}"/>
              </a:ext>
            </a:extLst>
          </p:cNvPr>
          <p:cNvSpPr txBox="1"/>
          <p:nvPr/>
        </p:nvSpPr>
        <p:spPr>
          <a:xfrm>
            <a:off x="82866" y="3588009"/>
            <a:ext cx="28346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E66A1-8AB7-4602-8BE7-3B8BFBA49677}"/>
              </a:ext>
            </a:extLst>
          </p:cNvPr>
          <p:cNvSpPr txBox="1"/>
          <p:nvPr/>
        </p:nvSpPr>
        <p:spPr>
          <a:xfrm>
            <a:off x="0" y="-250545"/>
            <a:ext cx="5138688" cy="7386638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54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AD288C-D203-4B02-896C-BE993168C076}"/>
              </a:ext>
            </a:extLst>
          </p:cNvPr>
          <p:cNvSpPr txBox="1"/>
          <p:nvPr/>
        </p:nvSpPr>
        <p:spPr>
          <a:xfrm>
            <a:off x="0" y="5817134"/>
            <a:ext cx="3038475" cy="646331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Six Secrets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DD0AED-0C05-47AF-AC90-2BF8692505C1}"/>
              </a:ext>
            </a:extLst>
          </p:cNvPr>
          <p:cNvSpPr txBox="1"/>
          <p:nvPr/>
        </p:nvSpPr>
        <p:spPr>
          <a:xfrm>
            <a:off x="622928" y="685800"/>
            <a:ext cx="34909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18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br>
              <a:rPr lang="en-US" sz="1800" dirty="0"/>
            </a:br>
            <a:br>
              <a:rPr lang="en-US" sz="18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en-US" sz="4000" dirty="0">
                <a:solidFill>
                  <a:schemeClr val="bg1"/>
                </a:solidFill>
                <a:latin typeface="Algerian" panose="04020705040A02060702" pitchFamily="82" charset="0"/>
              </a:rPr>
              <a:t>Secret #3: The miracle of our born-of-God self (Jas 1:22-24).</a:t>
            </a:r>
            <a:br>
              <a:rPr lang="en-US" sz="18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endParaRPr lang="en-US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45058" name="Picture 2" descr="Are we “Born of God”, or “Adopted”? It can't be both. | One Faith One Church">
            <a:extLst>
              <a:ext uri="{FF2B5EF4-FFF2-40B4-BE49-F238E27FC236}">
                <a16:creationId xmlns:a16="http://schemas.microsoft.com/office/drawing/2014/main" id="{785F3C2F-113D-4907-B685-9DDC15FBE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88" y="866865"/>
            <a:ext cx="7116081" cy="503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96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3FBC-1862-4082-B4C6-3272B788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21A02-6F14-4028-8F6B-955CD00C7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0" descr="See the source image">
            <a:extLst>
              <a:ext uri="{FF2B5EF4-FFF2-40B4-BE49-F238E27FC236}">
                <a16:creationId xmlns:a16="http://schemas.microsoft.com/office/drawing/2014/main" id="{473F6D5C-703D-43D0-96E3-519EAF4A5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3C9BCB-3F5B-4B29-9533-F64C3A9A3FF9}"/>
              </a:ext>
            </a:extLst>
          </p:cNvPr>
          <p:cNvSpPr txBox="1"/>
          <p:nvPr/>
        </p:nvSpPr>
        <p:spPr>
          <a:xfrm>
            <a:off x="-146613" y="-111759"/>
            <a:ext cx="12562133" cy="7010400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505A3D-C36A-4821-A8DC-F5781D42DB1A}"/>
              </a:ext>
            </a:extLst>
          </p:cNvPr>
          <p:cNvSpPr txBox="1"/>
          <p:nvPr/>
        </p:nvSpPr>
        <p:spPr>
          <a:xfrm>
            <a:off x="82866" y="3588009"/>
            <a:ext cx="28346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E66A1-8AB7-4602-8BE7-3B8BFBA49677}"/>
              </a:ext>
            </a:extLst>
          </p:cNvPr>
          <p:cNvSpPr txBox="1"/>
          <p:nvPr/>
        </p:nvSpPr>
        <p:spPr>
          <a:xfrm>
            <a:off x="-200928" y="-19051"/>
            <a:ext cx="5138688" cy="7386638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54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AD288C-D203-4B02-896C-BE993168C076}"/>
              </a:ext>
            </a:extLst>
          </p:cNvPr>
          <p:cNvSpPr txBox="1"/>
          <p:nvPr/>
        </p:nvSpPr>
        <p:spPr>
          <a:xfrm>
            <a:off x="0" y="5817134"/>
            <a:ext cx="3038475" cy="646331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Six Secrets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DD0AED-0C05-47AF-AC90-2BF8692505C1}"/>
              </a:ext>
            </a:extLst>
          </p:cNvPr>
          <p:cNvSpPr txBox="1"/>
          <p:nvPr/>
        </p:nvSpPr>
        <p:spPr>
          <a:xfrm>
            <a:off x="184139" y="1264295"/>
            <a:ext cx="431483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18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en-US" sz="4400" dirty="0">
                <a:solidFill>
                  <a:schemeClr val="bg1"/>
                </a:solidFill>
                <a:latin typeface="Algerian" panose="04020705040A02060702" pitchFamily="82" charset="0"/>
              </a:rPr>
              <a:t>Secret #4: The miracle of the light (1 John 1:6-7).</a:t>
            </a:r>
            <a:br>
              <a:rPr lang="en-US" sz="18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endParaRPr lang="en-US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44034" name="Picture 2" descr="Faith Brings Light to a Dark World">
            <a:extLst>
              <a:ext uri="{FF2B5EF4-FFF2-40B4-BE49-F238E27FC236}">
                <a16:creationId xmlns:a16="http://schemas.microsoft.com/office/drawing/2014/main" id="{ACE52168-9A0B-4D47-AC28-CDC5B5556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137" y="937549"/>
            <a:ext cx="7315989" cy="487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6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3FBC-1862-4082-B4C6-3272B788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21A02-6F14-4028-8F6B-955CD00C7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0" descr="See the source image">
            <a:extLst>
              <a:ext uri="{FF2B5EF4-FFF2-40B4-BE49-F238E27FC236}">
                <a16:creationId xmlns:a16="http://schemas.microsoft.com/office/drawing/2014/main" id="{473F6D5C-703D-43D0-96E3-519EAF4A5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3C9BCB-3F5B-4B29-9533-F64C3A9A3FF9}"/>
              </a:ext>
            </a:extLst>
          </p:cNvPr>
          <p:cNvSpPr txBox="1"/>
          <p:nvPr/>
        </p:nvSpPr>
        <p:spPr>
          <a:xfrm>
            <a:off x="-146613" y="-35443"/>
            <a:ext cx="13122907" cy="6934084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505A3D-C36A-4821-A8DC-F5781D42DB1A}"/>
              </a:ext>
            </a:extLst>
          </p:cNvPr>
          <p:cNvSpPr txBox="1"/>
          <p:nvPr/>
        </p:nvSpPr>
        <p:spPr>
          <a:xfrm>
            <a:off x="82866" y="3588009"/>
            <a:ext cx="28346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E66A1-8AB7-4602-8BE7-3B8BFBA49677}"/>
              </a:ext>
            </a:extLst>
          </p:cNvPr>
          <p:cNvSpPr txBox="1"/>
          <p:nvPr/>
        </p:nvSpPr>
        <p:spPr>
          <a:xfrm>
            <a:off x="-200928" y="-19051"/>
            <a:ext cx="5138688" cy="7386638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54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AD288C-D203-4B02-896C-BE993168C076}"/>
              </a:ext>
            </a:extLst>
          </p:cNvPr>
          <p:cNvSpPr txBox="1"/>
          <p:nvPr/>
        </p:nvSpPr>
        <p:spPr>
          <a:xfrm>
            <a:off x="0" y="5817134"/>
            <a:ext cx="3038475" cy="646331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Six Secrets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DD0AED-0C05-47AF-AC90-2BF8692505C1}"/>
              </a:ext>
            </a:extLst>
          </p:cNvPr>
          <p:cNvSpPr txBox="1"/>
          <p:nvPr/>
        </p:nvSpPr>
        <p:spPr>
          <a:xfrm>
            <a:off x="622928" y="685800"/>
            <a:ext cx="349097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18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br>
              <a:rPr lang="en-US" sz="1800" dirty="0"/>
            </a:br>
            <a:br>
              <a:rPr lang="en-US" sz="40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en-US" sz="4000" dirty="0">
                <a:solidFill>
                  <a:schemeClr val="bg1"/>
                </a:solidFill>
                <a:latin typeface="Algerian" panose="04020705040A02060702" pitchFamily="82" charset="0"/>
              </a:rPr>
              <a:t>Secret #5: The miracle of prayer (1 John 5:14-15).</a:t>
            </a:r>
            <a:br>
              <a:rPr lang="en-US" sz="18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endParaRPr lang="en-US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43010" name="Picture 2" descr="What Comes After Prayer? | Adventist World">
            <a:extLst>
              <a:ext uri="{FF2B5EF4-FFF2-40B4-BE49-F238E27FC236}">
                <a16:creationId xmlns:a16="http://schemas.microsoft.com/office/drawing/2014/main" id="{CBED57A3-E7CC-4287-A3AC-7B89C7573E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4" t="-79" r="11742"/>
          <a:stretch/>
        </p:blipFill>
        <p:spPr bwMode="auto">
          <a:xfrm>
            <a:off x="4937760" y="1098509"/>
            <a:ext cx="7585457" cy="497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58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3FBC-1862-4082-B4C6-3272B788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21A02-6F14-4028-8F6B-955CD00C7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0" descr="See the source image">
            <a:extLst>
              <a:ext uri="{FF2B5EF4-FFF2-40B4-BE49-F238E27FC236}">
                <a16:creationId xmlns:a16="http://schemas.microsoft.com/office/drawing/2014/main" id="{473F6D5C-703D-43D0-96E3-519EAF4A5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3C9BCB-3F5B-4B29-9533-F64C3A9A3FF9}"/>
              </a:ext>
            </a:extLst>
          </p:cNvPr>
          <p:cNvSpPr txBox="1"/>
          <p:nvPr/>
        </p:nvSpPr>
        <p:spPr>
          <a:xfrm>
            <a:off x="-146613" y="-111759"/>
            <a:ext cx="12562133" cy="7010400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505A3D-C36A-4821-A8DC-F5781D42DB1A}"/>
              </a:ext>
            </a:extLst>
          </p:cNvPr>
          <p:cNvSpPr txBox="1"/>
          <p:nvPr/>
        </p:nvSpPr>
        <p:spPr>
          <a:xfrm>
            <a:off x="82866" y="3588009"/>
            <a:ext cx="28346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E66A1-8AB7-4602-8BE7-3B8BFBA49677}"/>
              </a:ext>
            </a:extLst>
          </p:cNvPr>
          <p:cNvSpPr txBox="1"/>
          <p:nvPr/>
        </p:nvSpPr>
        <p:spPr>
          <a:xfrm>
            <a:off x="-200928" y="-19051"/>
            <a:ext cx="5138688" cy="7386638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54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AD288C-D203-4B02-896C-BE993168C076}"/>
              </a:ext>
            </a:extLst>
          </p:cNvPr>
          <p:cNvSpPr txBox="1"/>
          <p:nvPr/>
        </p:nvSpPr>
        <p:spPr>
          <a:xfrm>
            <a:off x="0" y="5817134"/>
            <a:ext cx="3038475" cy="646331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Six Secrets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DD0AED-0C05-47AF-AC90-2BF8692505C1}"/>
              </a:ext>
            </a:extLst>
          </p:cNvPr>
          <p:cNvSpPr txBox="1"/>
          <p:nvPr/>
        </p:nvSpPr>
        <p:spPr>
          <a:xfrm>
            <a:off x="815278" y="32254"/>
            <a:ext cx="349097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18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br>
              <a:rPr lang="en-US" sz="1800" dirty="0"/>
            </a:br>
            <a:br>
              <a:rPr lang="en-US" sz="18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en-US" sz="4400" dirty="0">
                <a:solidFill>
                  <a:schemeClr val="bg1"/>
                </a:solidFill>
                <a:latin typeface="Algerian" panose="04020705040A02060702" pitchFamily="82" charset="0"/>
              </a:rPr>
              <a:t>Secret #6: The miracle of a spiritual mindset (Rom 8:5-6).</a:t>
            </a:r>
            <a:endParaRPr lang="en-US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41986" name="Picture 2" descr="Why Positive Thinking is a Healthy Idea | Garden of Life">
            <a:extLst>
              <a:ext uri="{FF2B5EF4-FFF2-40B4-BE49-F238E27FC236}">
                <a16:creationId xmlns:a16="http://schemas.microsoft.com/office/drawing/2014/main" id="{01B83E17-C0B7-4846-81FC-F14E3EB21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0" y="1341707"/>
            <a:ext cx="7254240" cy="390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18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E7AC5-34C8-42B7-9837-CBDBD4F2D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BA15C-4B8F-4A88-BEDB-A2A362A83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ACCD54-3827-4FD9-B8B4-EAED09A47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2480"/>
            <a:ext cx="12192000" cy="81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5DEC87-6A5E-4DBB-B000-FBAFAFB97587}"/>
              </a:ext>
            </a:extLst>
          </p:cNvPr>
          <p:cNvSpPr txBox="1"/>
          <p:nvPr/>
        </p:nvSpPr>
        <p:spPr>
          <a:xfrm>
            <a:off x="-1" y="0"/>
            <a:ext cx="12338613" cy="6839587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2B9051-5BA7-4124-96BB-AA4F0623D188}"/>
              </a:ext>
            </a:extLst>
          </p:cNvPr>
          <p:cNvCxnSpPr/>
          <p:nvPr/>
        </p:nvCxnSpPr>
        <p:spPr>
          <a:xfrm>
            <a:off x="995423" y="833377"/>
            <a:ext cx="1028827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893B24-CFAE-4392-A2E7-E232FC67ABEC}"/>
              </a:ext>
            </a:extLst>
          </p:cNvPr>
          <p:cNvCxnSpPr>
            <a:cxnSpLocks/>
          </p:cNvCxnSpPr>
          <p:nvPr/>
        </p:nvCxnSpPr>
        <p:spPr>
          <a:xfrm>
            <a:off x="5926238" y="5731398"/>
            <a:ext cx="550985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1CF8C6-D249-4FD3-8D76-E8170D16B16C}"/>
              </a:ext>
            </a:extLst>
          </p:cNvPr>
          <p:cNvCxnSpPr/>
          <p:nvPr/>
        </p:nvCxnSpPr>
        <p:spPr>
          <a:xfrm>
            <a:off x="1147823" y="6080567"/>
            <a:ext cx="1028827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1823EB-D257-449A-870E-A56F213E1214}"/>
              </a:ext>
            </a:extLst>
          </p:cNvPr>
          <p:cNvCxnSpPr>
            <a:cxnSpLocks/>
          </p:cNvCxnSpPr>
          <p:nvPr/>
        </p:nvCxnSpPr>
        <p:spPr>
          <a:xfrm>
            <a:off x="995423" y="1186405"/>
            <a:ext cx="549249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109CD8F-8C74-468A-82D8-2DB49E7B8BB9}"/>
              </a:ext>
            </a:extLst>
          </p:cNvPr>
          <p:cNvSpPr txBox="1"/>
          <p:nvPr/>
        </p:nvSpPr>
        <p:spPr>
          <a:xfrm>
            <a:off x="1266825" y="1728216"/>
            <a:ext cx="9944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br>
              <a:rPr lang="en-US" sz="80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endParaRPr lang="en-US" sz="80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2BDE85-F23B-45F4-89B7-9CDB7EE22A03}"/>
              </a:ext>
            </a:extLst>
          </p:cNvPr>
          <p:cNvSpPr txBox="1"/>
          <p:nvPr/>
        </p:nvSpPr>
        <p:spPr>
          <a:xfrm>
            <a:off x="1147824" y="1666756"/>
            <a:ext cx="97773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lgerian" panose="04020705040A02060702" pitchFamily="82" charset="0"/>
              </a:rPr>
              <a:t>I think three things characterize all believers who are living victoriously</a:t>
            </a:r>
            <a:r>
              <a:rPr lang="en-US" sz="1800" dirty="0"/>
              <a:t>:</a:t>
            </a:r>
            <a:br>
              <a:rPr lang="en-US" sz="18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32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CEA71-9136-45F6-B2AC-42CB5F171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F6694-1204-4777-958B-51188A6C4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Young adult woman walking up the stairs with sun sport background. -  Spiritual People">
            <a:extLst>
              <a:ext uri="{FF2B5EF4-FFF2-40B4-BE49-F238E27FC236}">
                <a16:creationId xmlns:a16="http://schemas.microsoft.com/office/drawing/2014/main" id="{EF1CA2DB-D409-4033-8DD6-5E2A29A76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040" y="-1868105"/>
            <a:ext cx="13147040" cy="88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6ABEDD-5491-4377-AB29-8524244C518C}"/>
              </a:ext>
            </a:extLst>
          </p:cNvPr>
          <p:cNvSpPr txBox="1"/>
          <p:nvPr/>
        </p:nvSpPr>
        <p:spPr>
          <a:xfrm>
            <a:off x="5989013" y="1060888"/>
            <a:ext cx="6202987" cy="1015663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E14A1-46AF-4E1C-AE5F-5356CE5DCF35}"/>
              </a:ext>
            </a:extLst>
          </p:cNvPr>
          <p:cNvSpPr txBox="1"/>
          <p:nvPr/>
        </p:nvSpPr>
        <p:spPr>
          <a:xfrm>
            <a:off x="5822066" y="1093171"/>
            <a:ext cx="6369934" cy="5016758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They are humble (Jas 4:6; 1 Pet 5:5).</a:t>
            </a:r>
            <a:br>
              <a:rPr lang="en-US" sz="40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2. They love the Lord Jesus Christ (2 Cor 5:4).</a:t>
            </a:r>
            <a:br>
              <a:rPr lang="en-US" sz="40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3. </a:t>
            </a:r>
            <a:r>
              <a:rPr lang="en-US" sz="400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They believe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the faith-alone message (Gal 5:4).</a:t>
            </a:r>
          </a:p>
        </p:txBody>
      </p:sp>
    </p:spTree>
    <p:extLst>
      <p:ext uri="{BB962C8B-B14F-4D97-AF65-F5344CB8AC3E}">
        <p14:creationId xmlns:p14="http://schemas.microsoft.com/office/powerpoint/2010/main" val="393890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Walking Images | 148,838+ Vectors &amp; Photos">
            <a:extLst>
              <a:ext uri="{FF2B5EF4-FFF2-40B4-BE49-F238E27FC236}">
                <a16:creationId xmlns:a16="http://schemas.microsoft.com/office/drawing/2014/main" id="{28FCDACB-CBE6-412F-9053-55B9A2ADE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923"/>
            <a:ext cx="12192001" cy="691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92816B-20F5-4A41-A1EF-3BFA77447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3E2E4-BC9D-46F4-B53D-277FE7BD8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782934"/>
            <a:ext cx="6082805" cy="5361972"/>
          </a:xfrm>
          <a:solidFill>
            <a:schemeClr val="bg1">
              <a:alpha val="56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Victorious believers are spiritually minded.</a:t>
            </a:r>
          </a:p>
        </p:txBody>
      </p:sp>
    </p:spTree>
    <p:extLst>
      <p:ext uri="{BB962C8B-B14F-4D97-AF65-F5344CB8AC3E}">
        <p14:creationId xmlns:p14="http://schemas.microsoft.com/office/powerpoint/2010/main" val="97248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ritical Thinking Is the Skill Many Leaders Lack">
            <a:extLst>
              <a:ext uri="{FF2B5EF4-FFF2-40B4-BE49-F238E27FC236}">
                <a16:creationId xmlns:a16="http://schemas.microsoft.com/office/drawing/2014/main" id="{C6DBC0EA-4520-4FCF-BA1F-8F094F530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55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6B9F96-BA5F-42C8-8C1F-1BFC28083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AAD66-A652-4622-976D-FDC17B741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D20944-FBDD-46FD-A57F-0A6A19FC5FF2}"/>
              </a:ext>
            </a:extLst>
          </p:cNvPr>
          <p:cNvSpPr txBox="1">
            <a:spLocks/>
          </p:cNvSpPr>
          <p:nvPr/>
        </p:nvSpPr>
        <p:spPr>
          <a:xfrm>
            <a:off x="-170592" y="2075978"/>
            <a:ext cx="13319432" cy="1179576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dirty="0">
                <a:solidFill>
                  <a:schemeClr val="bg1"/>
                </a:solidFill>
                <a:latin typeface="Algerian" panose="04020705040A02060702" pitchFamily="82" charset="0"/>
              </a:rPr>
              <a:t>Questions/Answers</a:t>
            </a:r>
          </a:p>
        </p:txBody>
      </p:sp>
    </p:spTree>
    <p:extLst>
      <p:ext uri="{BB962C8B-B14F-4D97-AF65-F5344CB8AC3E}">
        <p14:creationId xmlns:p14="http://schemas.microsoft.com/office/powerpoint/2010/main" val="2439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3FBC-1862-4082-B4C6-3272B788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21A02-6F14-4028-8F6B-955CD00C7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0" descr="See the source image">
            <a:extLst>
              <a:ext uri="{FF2B5EF4-FFF2-40B4-BE49-F238E27FC236}">
                <a16:creationId xmlns:a16="http://schemas.microsoft.com/office/drawing/2014/main" id="{473F6D5C-703D-43D0-96E3-519EAF4A5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3C9BCB-3F5B-4B29-9533-F64C3A9A3FF9}"/>
              </a:ext>
            </a:extLst>
          </p:cNvPr>
          <p:cNvSpPr txBox="1"/>
          <p:nvPr/>
        </p:nvSpPr>
        <p:spPr>
          <a:xfrm>
            <a:off x="-1" y="-19050"/>
            <a:ext cx="12338613" cy="7294305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The self employed have to rely on each other as government offers almost no  support - Workplace Insight">
            <a:extLst>
              <a:ext uri="{FF2B5EF4-FFF2-40B4-BE49-F238E27FC236}">
                <a16:creationId xmlns:a16="http://schemas.microsoft.com/office/drawing/2014/main" id="{994DDE07-FB4B-4250-83CC-F5159D1E36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9" b="13321"/>
          <a:stretch/>
        </p:blipFill>
        <p:spPr bwMode="auto">
          <a:xfrm>
            <a:off x="5087973" y="934077"/>
            <a:ext cx="7250639" cy="498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9E73EF-A2F9-4582-B56D-BC3ABF642D6C}"/>
              </a:ext>
            </a:extLst>
          </p:cNvPr>
          <p:cNvSpPr txBox="1"/>
          <p:nvPr/>
        </p:nvSpPr>
        <p:spPr>
          <a:xfrm>
            <a:off x="-19050" y="-508558"/>
            <a:ext cx="5135059" cy="7386638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lgerian" panose="04020705040A02060702" pitchFamily="82" charset="0"/>
                <a:ea typeface="+mj-ea"/>
                <a:cs typeface="Calibri" panose="020F0502020204030204" pitchFamily="34" charset="0"/>
              </a:rPr>
              <a:t>#3 Don’t Try, rely</a:t>
            </a:r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br>
              <a:rPr lang="en-US" sz="1800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1CBD2-2B6E-47FA-BA17-562D2E392BF5}"/>
              </a:ext>
            </a:extLst>
          </p:cNvPr>
          <p:cNvSpPr txBox="1"/>
          <p:nvPr/>
        </p:nvSpPr>
        <p:spPr>
          <a:xfrm>
            <a:off x="-19049" y="6097715"/>
            <a:ext cx="3038475" cy="646331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Various Views </a:t>
            </a:r>
          </a:p>
        </p:txBody>
      </p:sp>
    </p:spTree>
    <p:extLst>
      <p:ext uri="{BB962C8B-B14F-4D97-AF65-F5344CB8AC3E}">
        <p14:creationId xmlns:p14="http://schemas.microsoft.com/office/powerpoint/2010/main" val="295017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3FBC-1862-4082-B4C6-3272B788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21A02-6F14-4028-8F6B-955CD00C7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0" descr="See the source image">
            <a:extLst>
              <a:ext uri="{FF2B5EF4-FFF2-40B4-BE49-F238E27FC236}">
                <a16:creationId xmlns:a16="http://schemas.microsoft.com/office/drawing/2014/main" id="{473F6D5C-703D-43D0-96E3-519EAF4A5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3C9BCB-3F5B-4B29-9533-F64C3A9A3FF9}"/>
              </a:ext>
            </a:extLst>
          </p:cNvPr>
          <p:cNvSpPr txBox="1"/>
          <p:nvPr/>
        </p:nvSpPr>
        <p:spPr>
          <a:xfrm>
            <a:off x="-1" y="-19050"/>
            <a:ext cx="12338613" cy="8125301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505A3D-C36A-4821-A8DC-F5781D42DB1A}"/>
              </a:ext>
            </a:extLst>
          </p:cNvPr>
          <p:cNvSpPr txBox="1"/>
          <p:nvPr/>
        </p:nvSpPr>
        <p:spPr>
          <a:xfrm>
            <a:off x="-174044" y="4196447"/>
            <a:ext cx="3296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sz="1800" dirty="0"/>
            </a:br>
            <a:endParaRPr lang="en-US" dirty="0"/>
          </a:p>
        </p:txBody>
      </p:sp>
      <p:pic>
        <p:nvPicPr>
          <p:cNvPr id="4098" name="Picture 2" descr="Here's What Practicing Does to Your Brain (and How to Do It Right) | Inc.com">
            <a:extLst>
              <a:ext uri="{FF2B5EF4-FFF2-40B4-BE49-F238E27FC236}">
                <a16:creationId xmlns:a16="http://schemas.microsoft.com/office/drawing/2014/main" id="{65B49386-7AB8-4F2E-8604-CA61D87D7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0" y="1181796"/>
            <a:ext cx="7339892" cy="41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DEBEBA-60CD-4F97-BB3C-F693AA54F4EB}"/>
              </a:ext>
            </a:extLst>
          </p:cNvPr>
          <p:cNvSpPr txBox="1"/>
          <p:nvPr/>
        </p:nvSpPr>
        <p:spPr>
          <a:xfrm>
            <a:off x="-2" y="-1614214"/>
            <a:ext cx="4998722" cy="9048631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Algerian" panose="04020705040A02060702" pitchFamily="82" charset="0"/>
                <a:ea typeface="+mj-ea"/>
                <a:cs typeface="Calibri" panose="020F0502020204030204" pitchFamily="34" charset="0"/>
              </a:rPr>
              <a:t>#4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Algerian" panose="04020705040A02060702" pitchFamily="82" charset="0"/>
                <a:ea typeface="+mj-ea"/>
                <a:cs typeface="Calibri" panose="020F0502020204030204" pitchFamily="34" charset="0"/>
              </a:rPr>
              <a:t>Practicing spiritual disciplines </a:t>
            </a:r>
            <a:endParaRPr lang="en-US" sz="54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br>
              <a:rPr lang="en-US" sz="1800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19ABD2-C8FB-42E9-86D6-7D051CB1BB00}"/>
              </a:ext>
            </a:extLst>
          </p:cNvPr>
          <p:cNvSpPr txBox="1"/>
          <p:nvPr/>
        </p:nvSpPr>
        <p:spPr>
          <a:xfrm>
            <a:off x="-19049" y="6097715"/>
            <a:ext cx="3038475" cy="646331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Various Views </a:t>
            </a:r>
          </a:p>
        </p:txBody>
      </p:sp>
    </p:spTree>
    <p:extLst>
      <p:ext uri="{BB962C8B-B14F-4D97-AF65-F5344CB8AC3E}">
        <p14:creationId xmlns:p14="http://schemas.microsoft.com/office/powerpoint/2010/main" val="31567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3FBC-1862-4082-B4C6-3272B788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21A02-6F14-4028-8F6B-955CD00C7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0" descr="See the source image">
            <a:extLst>
              <a:ext uri="{FF2B5EF4-FFF2-40B4-BE49-F238E27FC236}">
                <a16:creationId xmlns:a16="http://schemas.microsoft.com/office/drawing/2014/main" id="{473F6D5C-703D-43D0-96E3-519EAF4A5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3C9BCB-3F5B-4B29-9533-F64C3A9A3FF9}"/>
              </a:ext>
            </a:extLst>
          </p:cNvPr>
          <p:cNvSpPr txBox="1"/>
          <p:nvPr/>
        </p:nvSpPr>
        <p:spPr>
          <a:xfrm>
            <a:off x="-1" y="-19050"/>
            <a:ext cx="12338613" cy="7571303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 descr="The Dangers of Centering / Contemplative Prayer and Mind Control |  Truthspeaker's Weblog">
            <a:extLst>
              <a:ext uri="{FF2B5EF4-FFF2-40B4-BE49-F238E27FC236}">
                <a16:creationId xmlns:a16="http://schemas.microsoft.com/office/drawing/2014/main" id="{85F948B1-086A-497B-A4AE-BEF5BEB50A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" t="25418" r="267" b="14689"/>
          <a:stretch/>
        </p:blipFill>
        <p:spPr bwMode="auto">
          <a:xfrm>
            <a:off x="5060950" y="1356561"/>
            <a:ext cx="7131050" cy="427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280AF8-024A-4A89-82AF-0D5C5BF691B5}"/>
              </a:ext>
            </a:extLst>
          </p:cNvPr>
          <p:cNvSpPr txBox="1"/>
          <p:nvPr/>
        </p:nvSpPr>
        <p:spPr>
          <a:xfrm>
            <a:off x="-19050" y="-1813250"/>
            <a:ext cx="5080000" cy="9787295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lgerian" panose="04020705040A02060702" pitchFamily="82" charset="0"/>
                <a:ea typeface="+mj-ea"/>
                <a:cs typeface="Calibri" panose="020F0502020204030204" pitchFamily="34" charset="0"/>
              </a:rPr>
              <a:t>#5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lgerian" panose="04020705040A02060702" pitchFamily="82" charset="0"/>
                <a:ea typeface="+mj-ea"/>
                <a:cs typeface="Calibri" panose="020F0502020204030204" pitchFamily="34" charset="0"/>
              </a:rPr>
              <a:t>Practicing CONTEMPLATIVE Spirituality and Spiritual Formation   </a:t>
            </a:r>
            <a:endParaRPr lang="en-US" sz="44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br>
              <a:rPr lang="en-US" sz="1800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23F9D3-67D0-4DA5-B05D-C3B384A1AF7E}"/>
              </a:ext>
            </a:extLst>
          </p:cNvPr>
          <p:cNvSpPr txBox="1"/>
          <p:nvPr/>
        </p:nvSpPr>
        <p:spPr>
          <a:xfrm>
            <a:off x="-19049" y="6097715"/>
            <a:ext cx="3038475" cy="646331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Various Views </a:t>
            </a:r>
          </a:p>
        </p:txBody>
      </p:sp>
    </p:spTree>
    <p:extLst>
      <p:ext uri="{BB962C8B-B14F-4D97-AF65-F5344CB8AC3E}">
        <p14:creationId xmlns:p14="http://schemas.microsoft.com/office/powerpoint/2010/main" val="122314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3FBC-1862-4082-B4C6-3272B788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21A02-6F14-4028-8F6B-955CD00C7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0" descr="See the source image">
            <a:extLst>
              <a:ext uri="{FF2B5EF4-FFF2-40B4-BE49-F238E27FC236}">
                <a16:creationId xmlns:a16="http://schemas.microsoft.com/office/drawing/2014/main" id="{473F6D5C-703D-43D0-96E3-519EAF4A5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3C9BCB-3F5B-4B29-9533-F64C3A9A3FF9}"/>
              </a:ext>
            </a:extLst>
          </p:cNvPr>
          <p:cNvSpPr txBox="1"/>
          <p:nvPr/>
        </p:nvSpPr>
        <p:spPr>
          <a:xfrm>
            <a:off x="-1" y="-19050"/>
            <a:ext cx="12338613" cy="7848302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8" name="Picture 2" descr="Surprise! A Strong Faith Lessens the Fear of Hell | AF Blog | Amazing Facts">
            <a:extLst>
              <a:ext uri="{FF2B5EF4-FFF2-40B4-BE49-F238E27FC236}">
                <a16:creationId xmlns:a16="http://schemas.microsoft.com/office/drawing/2014/main" id="{09EDF44E-7204-4930-B246-74CF108761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7"/>
          <a:stretch/>
        </p:blipFill>
        <p:spPr bwMode="auto">
          <a:xfrm>
            <a:off x="4998722" y="1317482"/>
            <a:ext cx="7193277" cy="409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0B327F-89DD-48C6-91F3-96FDD5385FA8}"/>
              </a:ext>
            </a:extLst>
          </p:cNvPr>
          <p:cNvSpPr txBox="1"/>
          <p:nvPr/>
        </p:nvSpPr>
        <p:spPr>
          <a:xfrm>
            <a:off x="0" y="-1267301"/>
            <a:ext cx="4998722" cy="8125301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Algerian" panose="04020705040A02060702" pitchFamily="82" charset="0"/>
                <a:ea typeface="+mj-ea"/>
                <a:cs typeface="Calibri" panose="020F0502020204030204" pitchFamily="34" charset="0"/>
              </a:rPr>
              <a:t>#6 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Algerian" panose="04020705040A02060702" pitchFamily="82" charset="0"/>
                <a:ea typeface="+mj-ea"/>
                <a:cs typeface="Calibri" panose="020F0502020204030204" pitchFamily="34" charset="0"/>
              </a:rPr>
              <a:t>The FEAR OF HELL approach</a:t>
            </a:r>
          </a:p>
          <a:p>
            <a:pPr algn="ctr"/>
            <a:endParaRPr lang="en-US" sz="6000" b="1" dirty="0">
              <a:solidFill>
                <a:schemeClr val="bg1"/>
              </a:solidFill>
              <a:latin typeface="Algerian" panose="04020705040A02060702" pitchFamily="82" charset="0"/>
              <a:ea typeface="+mj-ea"/>
              <a:cs typeface="Calibri" panose="020F0502020204030204" pitchFamily="34" charset="0"/>
            </a:endParaRPr>
          </a:p>
          <a:p>
            <a:pPr algn="ctr"/>
            <a:br>
              <a:rPr lang="en-US" sz="1800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2306CB-910C-4C45-B907-36D749317E47}"/>
              </a:ext>
            </a:extLst>
          </p:cNvPr>
          <p:cNvSpPr txBox="1"/>
          <p:nvPr/>
        </p:nvSpPr>
        <p:spPr>
          <a:xfrm>
            <a:off x="-19049" y="6097715"/>
            <a:ext cx="3038475" cy="646331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Various Views </a:t>
            </a:r>
          </a:p>
        </p:txBody>
      </p:sp>
    </p:spTree>
    <p:extLst>
      <p:ext uri="{BB962C8B-B14F-4D97-AF65-F5344CB8AC3E}">
        <p14:creationId xmlns:p14="http://schemas.microsoft.com/office/powerpoint/2010/main" val="121698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E7AC5-34C8-42B7-9837-CBDBD4F2D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BA15C-4B8F-4A88-BEDB-A2A362A83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ACCD54-3827-4FD9-B8B4-EAED09A47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2480"/>
            <a:ext cx="12192000" cy="81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5DEC87-6A5E-4DBB-B000-FBAFAFB97587}"/>
              </a:ext>
            </a:extLst>
          </p:cNvPr>
          <p:cNvSpPr txBox="1"/>
          <p:nvPr/>
        </p:nvSpPr>
        <p:spPr>
          <a:xfrm>
            <a:off x="-1" y="0"/>
            <a:ext cx="12338613" cy="7294305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2B9051-5BA7-4124-96BB-AA4F0623D188}"/>
              </a:ext>
            </a:extLst>
          </p:cNvPr>
          <p:cNvCxnSpPr/>
          <p:nvPr/>
        </p:nvCxnSpPr>
        <p:spPr>
          <a:xfrm>
            <a:off x="995423" y="833377"/>
            <a:ext cx="1028827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893B24-CFAE-4392-A2E7-E232FC67ABEC}"/>
              </a:ext>
            </a:extLst>
          </p:cNvPr>
          <p:cNvCxnSpPr>
            <a:cxnSpLocks/>
          </p:cNvCxnSpPr>
          <p:nvPr/>
        </p:nvCxnSpPr>
        <p:spPr>
          <a:xfrm>
            <a:off x="5926238" y="5731398"/>
            <a:ext cx="550985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1CF8C6-D249-4FD3-8D76-E8170D16B16C}"/>
              </a:ext>
            </a:extLst>
          </p:cNvPr>
          <p:cNvCxnSpPr/>
          <p:nvPr/>
        </p:nvCxnSpPr>
        <p:spPr>
          <a:xfrm>
            <a:off x="1147823" y="6080567"/>
            <a:ext cx="1028827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1823EB-D257-449A-870E-A56F213E1214}"/>
              </a:ext>
            </a:extLst>
          </p:cNvPr>
          <p:cNvCxnSpPr>
            <a:cxnSpLocks/>
          </p:cNvCxnSpPr>
          <p:nvPr/>
        </p:nvCxnSpPr>
        <p:spPr>
          <a:xfrm>
            <a:off x="995423" y="1186405"/>
            <a:ext cx="549249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109CD8F-8C74-468A-82D8-2DB49E7B8BB9}"/>
              </a:ext>
            </a:extLst>
          </p:cNvPr>
          <p:cNvSpPr txBox="1"/>
          <p:nvPr/>
        </p:nvSpPr>
        <p:spPr>
          <a:xfrm>
            <a:off x="1266825" y="1728216"/>
            <a:ext cx="9944100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9600" b="1" dirty="0">
                <a:solidFill>
                  <a:schemeClr val="bg1"/>
                </a:solidFill>
                <a:latin typeface="Algerian" panose="04020705040A02060702" pitchFamily="82" charset="0"/>
                <a:ea typeface="+mj-ea"/>
                <a:cs typeface="Calibri" panose="020F0502020204030204" pitchFamily="34" charset="0"/>
              </a:rPr>
              <a:t>Weakness with these views</a:t>
            </a:r>
            <a:br>
              <a:rPr lang="en-US" sz="80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endParaRPr lang="en-US" sz="80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4359</TotalTime>
  <Words>667</Words>
  <Application>Microsoft Office PowerPoint</Application>
  <PresentationFormat>Widescreen</PresentationFormat>
  <Paragraphs>641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Agency FB</vt:lpstr>
      <vt:lpstr>Algerian</vt:lpstr>
      <vt:lpstr>Arial</vt:lpstr>
      <vt:lpstr>Avenir Next LT Pro</vt:lpstr>
      <vt:lpstr>Berlin Sans FB</vt:lpstr>
      <vt:lpstr>Calibri</vt:lpstr>
      <vt:lpstr>Wingdings</vt:lpstr>
      <vt:lpstr>AccentBoxVTI</vt:lpstr>
      <vt:lpstr>PowerPoint Presentation</vt:lpstr>
      <vt:lpstr>PowerPoint Presentation</vt:lpstr>
      <vt:lpstr>\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Dewey Wright</dc:creator>
  <cp:lastModifiedBy>Bob Wilkin</cp:lastModifiedBy>
  <cp:revision>48</cp:revision>
  <dcterms:created xsi:type="dcterms:W3CDTF">2020-10-19T21:46:23Z</dcterms:created>
  <dcterms:modified xsi:type="dcterms:W3CDTF">2020-10-23T16:33:48Z</dcterms:modified>
</cp:coreProperties>
</file>