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8"/>
  </p:notesMasterIdLst>
  <p:handoutMasterIdLst>
    <p:handoutMasterId r:id="rId29"/>
  </p:handoutMasterIdLst>
  <p:sldIdLst>
    <p:sldId id="267" r:id="rId5"/>
    <p:sldId id="278" r:id="rId6"/>
    <p:sldId id="279" r:id="rId7"/>
    <p:sldId id="280"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48" autoAdjust="0"/>
    <p:restoredTop sz="94660"/>
  </p:normalViewPr>
  <p:slideViewPr>
    <p:cSldViewPr snapToGrid="0">
      <p:cViewPr varScale="1">
        <p:scale>
          <a:sx n="114" d="100"/>
          <a:sy n="114" d="100"/>
        </p:scale>
        <p:origin x="402" y="102"/>
      </p:cViewPr>
      <p:guideLst>
        <p:guide pos="3840"/>
        <p:guide orient="horz" pos="2160"/>
      </p:guideLst>
    </p:cSldViewPr>
  </p:slideViewPr>
  <p:notesTextViewPr>
    <p:cViewPr>
      <p:scale>
        <a:sx n="1" d="1"/>
        <a:sy n="1" d="1"/>
      </p:scale>
      <p:origin x="0" y="0"/>
    </p:cViewPr>
  </p:notesTextViewPr>
  <p:notesViewPr>
    <p:cSldViewPr snapToGrid="0">
      <p:cViewPr varScale="1">
        <p:scale>
          <a:sx n="82" d="100"/>
          <a:sy n="82" d="100"/>
        </p:scale>
        <p:origin x="385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F48CA0-B85B-4458-AC23-3F6299AE7CF2}"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en-US"/>
        </a:p>
      </dgm:t>
    </dgm:pt>
    <dgm:pt modelId="{F58074C2-62CA-4AAD-83F9-86A9EA52414A}">
      <dgm:prSet phldrT="[Text]"/>
      <dgm:spPr/>
      <dgm:t>
        <a:bodyPr/>
        <a:lstStyle/>
        <a:p>
          <a:r>
            <a:rPr lang="en-US" dirty="0"/>
            <a:t>If you have heard of the stewardship of God’s grace…</a:t>
          </a:r>
        </a:p>
      </dgm:t>
    </dgm:pt>
    <dgm:pt modelId="{E31E9712-B288-41EB-93BE-1F25BD8AADD3}" type="parTrans" cxnId="{E98F13FA-F723-4894-85E2-4F0C4C71CA7E}">
      <dgm:prSet/>
      <dgm:spPr/>
      <dgm:t>
        <a:bodyPr/>
        <a:lstStyle/>
        <a:p>
          <a:endParaRPr lang="en-US"/>
        </a:p>
      </dgm:t>
    </dgm:pt>
    <dgm:pt modelId="{A45342B1-59A4-4DDF-BE5E-FE6E305D033B}" type="sibTrans" cxnId="{E98F13FA-F723-4894-85E2-4F0C4C71CA7E}">
      <dgm:prSet/>
      <dgm:spPr/>
      <dgm:t>
        <a:bodyPr/>
        <a:lstStyle/>
        <a:p>
          <a:endParaRPr lang="en-US"/>
        </a:p>
      </dgm:t>
    </dgm:pt>
    <dgm:pt modelId="{82992329-2141-41AE-8498-398419F9D342}">
      <dgm:prSet phldrT="[Text]"/>
      <dgm:spPr/>
      <dgm:t>
        <a:bodyPr/>
        <a:lstStyle/>
        <a:p>
          <a:r>
            <a:rPr lang="en-US" dirty="0"/>
            <a:t>Verse 1 - For this reason…</a:t>
          </a:r>
        </a:p>
      </dgm:t>
    </dgm:pt>
    <dgm:pt modelId="{E81300EC-0913-435C-965C-A88DA29AAB91}" type="parTrans" cxnId="{9F2B6E35-0DC5-44B3-A04E-3980A64C81AC}">
      <dgm:prSet/>
      <dgm:spPr/>
      <dgm:t>
        <a:bodyPr/>
        <a:lstStyle/>
        <a:p>
          <a:endParaRPr lang="en-US"/>
        </a:p>
      </dgm:t>
    </dgm:pt>
    <dgm:pt modelId="{28E59B27-8808-4C52-B10D-E7ADC0DB3DF9}" type="sibTrans" cxnId="{9F2B6E35-0DC5-44B3-A04E-3980A64C81AC}">
      <dgm:prSet/>
      <dgm:spPr/>
      <dgm:t>
        <a:bodyPr/>
        <a:lstStyle/>
        <a:p>
          <a:endParaRPr lang="en-US"/>
        </a:p>
      </dgm:t>
    </dgm:pt>
    <dgm:pt modelId="{ADFE6FFF-2D74-44C2-B492-ED92605EC5A7}">
      <dgm:prSet phldrT="[Text]"/>
      <dgm:spPr/>
      <dgm:t>
        <a:bodyPr/>
        <a:lstStyle/>
        <a:p>
          <a:r>
            <a:rPr lang="en-US" dirty="0"/>
            <a:t>Verse 14 -For this reason…</a:t>
          </a:r>
        </a:p>
      </dgm:t>
    </dgm:pt>
    <dgm:pt modelId="{CBB71E3E-4DF6-458D-88C3-25896F11EB85}" type="parTrans" cxnId="{6D5838E4-CA40-4AC8-9654-0651DC5397FB}">
      <dgm:prSet/>
      <dgm:spPr/>
      <dgm:t>
        <a:bodyPr/>
        <a:lstStyle/>
        <a:p>
          <a:endParaRPr lang="en-US"/>
        </a:p>
      </dgm:t>
    </dgm:pt>
    <dgm:pt modelId="{9C5D00A8-4F96-44F5-8778-54093F0D050A}" type="sibTrans" cxnId="{6D5838E4-CA40-4AC8-9654-0651DC5397FB}">
      <dgm:prSet/>
      <dgm:spPr/>
      <dgm:t>
        <a:bodyPr/>
        <a:lstStyle/>
        <a:p>
          <a:endParaRPr lang="en-US"/>
        </a:p>
      </dgm:t>
    </dgm:pt>
    <dgm:pt modelId="{4CC2A726-4DF7-4B61-8EA9-C776AA95A549}" type="pres">
      <dgm:prSet presAssocID="{A9F48CA0-B85B-4458-AC23-3F6299AE7CF2}" presName="cycle" presStyleCnt="0">
        <dgm:presLayoutVars>
          <dgm:chMax val="1"/>
          <dgm:dir/>
          <dgm:animLvl val="ctr"/>
          <dgm:resizeHandles val="exact"/>
        </dgm:presLayoutVars>
      </dgm:prSet>
      <dgm:spPr/>
    </dgm:pt>
    <dgm:pt modelId="{9A52EC72-F44B-4563-8F12-31BE98030C73}" type="pres">
      <dgm:prSet presAssocID="{F58074C2-62CA-4AAD-83F9-86A9EA52414A}" presName="centerShape" presStyleLbl="node0" presStyleIdx="0" presStyleCnt="1" custScaleX="129008" custScaleY="124829" custLinFactNeighborX="2897" custLinFactNeighborY="-7508"/>
      <dgm:spPr/>
    </dgm:pt>
    <dgm:pt modelId="{0647D637-619C-451F-8084-44E62D21528F}" type="pres">
      <dgm:prSet presAssocID="{E81300EC-0913-435C-965C-A88DA29AAB91}" presName="parTrans" presStyleLbl="bgSibTrans2D1" presStyleIdx="0" presStyleCnt="2" custScaleX="71436" custLinFactNeighborX="33815" custLinFactNeighborY="74051"/>
      <dgm:spPr/>
    </dgm:pt>
    <dgm:pt modelId="{15AAAA0F-4593-4F22-B652-8F08B16E55CD}" type="pres">
      <dgm:prSet presAssocID="{82992329-2141-41AE-8498-398419F9D342}" presName="node" presStyleLbl="node1" presStyleIdx="0" presStyleCnt="2" custScaleX="100681" custRadScaleRad="103782" custRadScaleInc="-2556">
        <dgm:presLayoutVars>
          <dgm:bulletEnabled val="1"/>
        </dgm:presLayoutVars>
      </dgm:prSet>
      <dgm:spPr/>
    </dgm:pt>
    <dgm:pt modelId="{1204005B-0B62-484D-8BEB-E7B9E9CE6A61}" type="pres">
      <dgm:prSet presAssocID="{CBB71E3E-4DF6-458D-88C3-25896F11EB85}" presName="parTrans" presStyleLbl="bgSibTrans2D1" presStyleIdx="1" presStyleCnt="2" custAng="11006572" custScaleX="52522" custLinFactNeighborX="-54518" custLinFactNeighborY="29031"/>
      <dgm:spPr/>
    </dgm:pt>
    <dgm:pt modelId="{DF4F3CC4-9ADE-4D5A-9D51-11C67A5A8F9F}" type="pres">
      <dgm:prSet presAssocID="{ADFE6FFF-2D74-44C2-B492-ED92605EC5A7}" presName="node" presStyleLbl="node1" presStyleIdx="1" presStyleCnt="2" custScaleX="111710" custRadScaleRad="104461" custRadScaleInc="44306">
        <dgm:presLayoutVars>
          <dgm:bulletEnabled val="1"/>
        </dgm:presLayoutVars>
      </dgm:prSet>
      <dgm:spPr/>
    </dgm:pt>
  </dgm:ptLst>
  <dgm:cxnLst>
    <dgm:cxn modelId="{95709704-88CC-418B-B1FA-A6C9A479E333}" type="presOf" srcId="{CBB71E3E-4DF6-458D-88C3-25896F11EB85}" destId="{1204005B-0B62-484D-8BEB-E7B9E9CE6A61}" srcOrd="0" destOrd="0" presId="urn:microsoft.com/office/officeart/2005/8/layout/radial4"/>
    <dgm:cxn modelId="{7A4AF818-C239-4D4F-B475-FEF1C24FF567}" type="presOf" srcId="{A9F48CA0-B85B-4458-AC23-3F6299AE7CF2}" destId="{4CC2A726-4DF7-4B61-8EA9-C776AA95A549}" srcOrd="0" destOrd="0" presId="urn:microsoft.com/office/officeart/2005/8/layout/radial4"/>
    <dgm:cxn modelId="{9F2B6E35-0DC5-44B3-A04E-3980A64C81AC}" srcId="{F58074C2-62CA-4AAD-83F9-86A9EA52414A}" destId="{82992329-2141-41AE-8498-398419F9D342}" srcOrd="0" destOrd="0" parTransId="{E81300EC-0913-435C-965C-A88DA29AAB91}" sibTransId="{28E59B27-8808-4C52-B10D-E7ADC0DB3DF9}"/>
    <dgm:cxn modelId="{1CA0974A-4354-486C-B412-C3CF625EF768}" type="presOf" srcId="{E81300EC-0913-435C-965C-A88DA29AAB91}" destId="{0647D637-619C-451F-8084-44E62D21528F}" srcOrd="0" destOrd="0" presId="urn:microsoft.com/office/officeart/2005/8/layout/radial4"/>
    <dgm:cxn modelId="{FFF32158-99E4-4A6E-BFE1-709132315BD0}" type="presOf" srcId="{ADFE6FFF-2D74-44C2-B492-ED92605EC5A7}" destId="{DF4F3CC4-9ADE-4D5A-9D51-11C67A5A8F9F}" srcOrd="0" destOrd="0" presId="urn:microsoft.com/office/officeart/2005/8/layout/radial4"/>
    <dgm:cxn modelId="{A5CCA479-F7E5-4428-81FB-1FFADAC6FC2C}" type="presOf" srcId="{F58074C2-62CA-4AAD-83F9-86A9EA52414A}" destId="{9A52EC72-F44B-4563-8F12-31BE98030C73}" srcOrd="0" destOrd="0" presId="urn:microsoft.com/office/officeart/2005/8/layout/radial4"/>
    <dgm:cxn modelId="{BE6CC9AB-9899-4E9E-BAAB-A9E76AC60050}" type="presOf" srcId="{82992329-2141-41AE-8498-398419F9D342}" destId="{15AAAA0F-4593-4F22-B652-8F08B16E55CD}" srcOrd="0" destOrd="0" presId="urn:microsoft.com/office/officeart/2005/8/layout/radial4"/>
    <dgm:cxn modelId="{6D5838E4-CA40-4AC8-9654-0651DC5397FB}" srcId="{F58074C2-62CA-4AAD-83F9-86A9EA52414A}" destId="{ADFE6FFF-2D74-44C2-B492-ED92605EC5A7}" srcOrd="1" destOrd="0" parTransId="{CBB71E3E-4DF6-458D-88C3-25896F11EB85}" sibTransId="{9C5D00A8-4F96-44F5-8778-54093F0D050A}"/>
    <dgm:cxn modelId="{E98F13FA-F723-4894-85E2-4F0C4C71CA7E}" srcId="{A9F48CA0-B85B-4458-AC23-3F6299AE7CF2}" destId="{F58074C2-62CA-4AAD-83F9-86A9EA52414A}" srcOrd="0" destOrd="0" parTransId="{E31E9712-B288-41EB-93BE-1F25BD8AADD3}" sibTransId="{A45342B1-59A4-4DDF-BE5E-FE6E305D033B}"/>
    <dgm:cxn modelId="{4099DF94-369C-4E6D-93DF-27B6D30830D3}" type="presParOf" srcId="{4CC2A726-4DF7-4B61-8EA9-C776AA95A549}" destId="{9A52EC72-F44B-4563-8F12-31BE98030C73}" srcOrd="0" destOrd="0" presId="urn:microsoft.com/office/officeart/2005/8/layout/radial4"/>
    <dgm:cxn modelId="{C0FFED11-3BE4-469A-B839-D0F979306D5F}" type="presParOf" srcId="{4CC2A726-4DF7-4B61-8EA9-C776AA95A549}" destId="{0647D637-619C-451F-8084-44E62D21528F}" srcOrd="1" destOrd="0" presId="urn:microsoft.com/office/officeart/2005/8/layout/radial4"/>
    <dgm:cxn modelId="{97E22660-0900-4073-9EB6-BECBF8780F10}" type="presParOf" srcId="{4CC2A726-4DF7-4B61-8EA9-C776AA95A549}" destId="{15AAAA0F-4593-4F22-B652-8F08B16E55CD}" srcOrd="2" destOrd="0" presId="urn:microsoft.com/office/officeart/2005/8/layout/radial4"/>
    <dgm:cxn modelId="{F615174A-F6FE-4CDE-8C94-7A7F1783499C}" type="presParOf" srcId="{4CC2A726-4DF7-4B61-8EA9-C776AA95A549}" destId="{1204005B-0B62-484D-8BEB-E7B9E9CE6A61}" srcOrd="3" destOrd="0" presId="urn:microsoft.com/office/officeart/2005/8/layout/radial4"/>
    <dgm:cxn modelId="{D0C2E886-76FB-4050-A208-732C8A2477D6}" type="presParOf" srcId="{4CC2A726-4DF7-4B61-8EA9-C776AA95A549}" destId="{DF4F3CC4-9ADE-4D5A-9D51-11C67A5A8F9F}"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2EC72-F44B-4563-8F12-31BE98030C73}">
      <dsp:nvSpPr>
        <dsp:cNvPr id="0" name=""/>
        <dsp:cNvSpPr/>
      </dsp:nvSpPr>
      <dsp:spPr>
        <a:xfrm>
          <a:off x="3951893" y="806998"/>
          <a:ext cx="4054384" cy="39230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dirty="0"/>
            <a:t>If you have heard of the stewardship of God’s grace…</a:t>
          </a:r>
        </a:p>
      </dsp:txBody>
      <dsp:txXfrm>
        <a:off x="4545644" y="1381515"/>
        <a:ext cx="2866882" cy="2774015"/>
      </dsp:txXfrm>
    </dsp:sp>
    <dsp:sp modelId="{0647D637-619C-451F-8084-44E62D21528F}">
      <dsp:nvSpPr>
        <dsp:cNvPr id="0" name=""/>
        <dsp:cNvSpPr/>
      </dsp:nvSpPr>
      <dsp:spPr>
        <a:xfrm rot="12227266">
          <a:off x="3019638" y="1697074"/>
          <a:ext cx="1502934" cy="895680"/>
        </a:xfrm>
        <a:prstGeom prst="lef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5AAAA0F-4593-4F22-B652-8F08B16E55CD}">
      <dsp:nvSpPr>
        <dsp:cNvPr id="0" name=""/>
        <dsp:cNvSpPr/>
      </dsp:nvSpPr>
      <dsp:spPr>
        <a:xfrm>
          <a:off x="594131" y="-136887"/>
          <a:ext cx="3005933" cy="238848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2311400">
            <a:lnSpc>
              <a:spcPct val="90000"/>
            </a:lnSpc>
            <a:spcBef>
              <a:spcPct val="0"/>
            </a:spcBef>
            <a:spcAft>
              <a:spcPct val="35000"/>
            </a:spcAft>
            <a:buNone/>
          </a:pPr>
          <a:r>
            <a:rPr lang="en-US" sz="5200" kern="1200" dirty="0"/>
            <a:t>Verse 1 - For this reason…</a:t>
          </a:r>
        </a:p>
      </dsp:txBody>
      <dsp:txXfrm>
        <a:off x="664087" y="-66931"/>
        <a:ext cx="2866021" cy="2248569"/>
      </dsp:txXfrm>
    </dsp:sp>
    <dsp:sp modelId="{1204005B-0B62-484D-8BEB-E7B9E9CE6A61}">
      <dsp:nvSpPr>
        <dsp:cNvPr id="0" name=""/>
        <dsp:cNvSpPr/>
      </dsp:nvSpPr>
      <dsp:spPr>
        <a:xfrm rot="11846914">
          <a:off x="7415808" y="3337458"/>
          <a:ext cx="1038458" cy="895680"/>
        </a:xfrm>
        <a:prstGeom prst="lef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F4F3CC4-9ADE-4D5A-9D51-11C67A5A8F9F}">
      <dsp:nvSpPr>
        <dsp:cNvPr id="0" name=""/>
        <dsp:cNvSpPr/>
      </dsp:nvSpPr>
      <dsp:spPr>
        <a:xfrm>
          <a:off x="8304557" y="2570291"/>
          <a:ext cx="3335216" cy="238848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2311400">
            <a:lnSpc>
              <a:spcPct val="90000"/>
            </a:lnSpc>
            <a:spcBef>
              <a:spcPct val="0"/>
            </a:spcBef>
            <a:spcAft>
              <a:spcPct val="35000"/>
            </a:spcAft>
            <a:buNone/>
          </a:pPr>
          <a:r>
            <a:rPr lang="en-US" sz="5200" kern="1200" dirty="0"/>
            <a:t>Verse 14 -For this reason…</a:t>
          </a:r>
        </a:p>
      </dsp:txBody>
      <dsp:txXfrm>
        <a:off x="8374513" y="2640247"/>
        <a:ext cx="3195304" cy="224856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591099-7EBE-4D12-B880-CCA6B38B92A6}" type="datetimeFigureOut">
              <a:rPr lang="en-US" smtClean="0"/>
              <a:t>5/20/2019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A36C10-A9D4-4995-9BAF-95FBD77A724B}" type="slidenum">
              <a:rPr lang="en-US" smtClean="0"/>
              <a:t>‹#›</a:t>
            </a:fld>
            <a:endParaRPr lang="en-US" dirty="0"/>
          </a:p>
        </p:txBody>
      </p:sp>
    </p:spTree>
    <p:extLst>
      <p:ext uri="{BB962C8B-B14F-4D97-AF65-F5344CB8AC3E}">
        <p14:creationId xmlns:p14="http://schemas.microsoft.com/office/powerpoint/2010/main" val="2509218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F4299-1721-48C6-878D-74296BE00D21}" type="datetimeFigureOut">
              <a:rPr lang="en-US" smtClean="0"/>
              <a:t>5/20/2019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EF9EC-8318-4FF6-847E-A85BBD2B7E49}" type="slidenum">
              <a:rPr lang="en-US" smtClean="0"/>
              <a:t>‹#›</a:t>
            </a:fld>
            <a:endParaRPr lang="en-US" dirty="0"/>
          </a:p>
        </p:txBody>
      </p:sp>
    </p:spTree>
    <p:extLst>
      <p:ext uri="{BB962C8B-B14F-4D97-AF65-F5344CB8AC3E}">
        <p14:creationId xmlns:p14="http://schemas.microsoft.com/office/powerpoint/2010/main" val="2283195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1254"/>
            <a:ext cx="8226490" cy="3083767"/>
          </a:xfrm>
        </p:spPr>
        <p:txBody>
          <a:bodyPr anchor="b">
            <a:normAutofit/>
          </a:bodyPr>
          <a:lstStyle>
            <a:lvl1pPr algn="l">
              <a:lnSpc>
                <a:spcPct val="80000"/>
              </a:lnSpc>
              <a:defRPr sz="72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09600" y="3345021"/>
            <a:ext cx="8229600" cy="1371600"/>
          </a:xfrm>
        </p:spPr>
        <p:txBody>
          <a:bodyPr/>
          <a:lstStyle>
            <a:lvl1pPr marL="0" indent="0" algn="l">
              <a:spcBef>
                <a:spcPts val="120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580562-E361-4901-81A9-DC99371C70DE}" type="datetime1">
              <a:rPr lang="en-US" smtClean="0"/>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0680" y="365125"/>
            <a:ext cx="1645920" cy="5811838"/>
          </a:xfrm>
        </p:spPr>
        <p:txBody>
          <a:bodyPr vert="eaVert"/>
          <a:lstStyle>
            <a:lvl1pPr>
              <a:defRPr/>
            </a:lvl1pPr>
          </a:lstStyle>
          <a:p>
            <a:r>
              <a:rPr lang="en-US" dirty="0"/>
              <a:t>Click to edit Master title style</a:t>
            </a:r>
          </a:p>
        </p:txBody>
      </p:sp>
      <p:sp>
        <p:nvSpPr>
          <p:cNvPr id="3" name="Vertical Text Placeholder 2"/>
          <p:cNvSpPr>
            <a:spLocks noGrp="1"/>
          </p:cNvSpPr>
          <p:nvPr>
            <p:ph type="body" orient="vert" idx="1"/>
          </p:nvPr>
        </p:nvSpPr>
        <p:spPr>
          <a:xfrm>
            <a:off x="1295400" y="365125"/>
            <a:ext cx="7624664"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3E088F-5C71-4C3B-A46F-E5E332BBC3D1}" type="datetime1">
              <a:rPr lang="en-US" smtClean="0"/>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F79E80-105D-4CD8-AF07-4CEB9B9063CC}" type="datetime1">
              <a:rPr lang="en-US" smtClean="0"/>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2648" y="265176"/>
            <a:ext cx="8229600" cy="3081528"/>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612648" y="3346704"/>
            <a:ext cx="8229600" cy="1371600"/>
          </a:xfrm>
        </p:spPr>
        <p:txBody>
          <a:bodyPr/>
          <a:lstStyle>
            <a:lvl1pPr marL="0" indent="0">
              <a:spcBef>
                <a:spcPts val="120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059F2C64-0D63-44AF-997A-1B1FE1A96E19}" type="datetime1">
              <a:rPr lang="en-US" smtClean="0"/>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1" y="1828800"/>
            <a:ext cx="4572000" cy="43481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24599" y="1828800"/>
            <a:ext cx="4572000" cy="43481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93EA110-C81D-4C5F-84B3-B5F5E7416EB9}" type="datetime1">
              <a:rPr lang="en-US" smtClean="0"/>
              <a:t>5/20/2019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8448" y="1627258"/>
            <a:ext cx="4572000" cy="68580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8448" y="2331720"/>
            <a:ext cx="4572000" cy="384048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27648" y="1627258"/>
            <a:ext cx="4572000" cy="68580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27648" y="2331720"/>
            <a:ext cx="4572000" cy="384048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8EC5ED-4C80-4726-926C-338D85485045}" type="datetime1">
              <a:rPr lang="en-US" smtClean="0"/>
              <a:t>5/20/2019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47976-C764-44D0-930D-1AC5846C8450}" type="datetime1">
              <a:rPr lang="en-US" smtClean="0"/>
              <a:t>5/20/2019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FA5702-ECF8-4274-B6BF-9D5EEBC26FE5}" type="datetime1">
              <a:rPr lang="en-US" smtClean="0"/>
              <a:t>5/20/2019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7315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979330" y="457200"/>
            <a:ext cx="3603070" cy="155448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606490" y="685800"/>
            <a:ext cx="6102220" cy="54864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979330" y="2101850"/>
            <a:ext cx="3603070" cy="1828800"/>
          </a:xfrm>
        </p:spPr>
        <p:txBody>
          <a:bodyPr/>
          <a:lstStyle>
            <a:lvl1pPr marL="0" indent="0">
              <a:spcBef>
                <a:spcPts val="12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566C6A-A83C-4E27-990F-89F11F779CE0}" type="datetime1">
              <a:rPr lang="en-US" smtClean="0"/>
              <a:t>5/20/2019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bwMode="hidden">
          <a:xfrm>
            <a:off x="0" y="0"/>
            <a:ext cx="7315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982712" y="457200"/>
            <a:ext cx="3602736" cy="155448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0" y="-1"/>
            <a:ext cx="7315200" cy="6858000"/>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982712" y="2101850"/>
            <a:ext cx="3602736" cy="1828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5400" y="362303"/>
            <a:ext cx="9601200" cy="106994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295400" y="1828799"/>
            <a:ext cx="9601200" cy="43481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419253" y="6385492"/>
            <a:ext cx="982047" cy="228600"/>
          </a:xfrm>
          <a:prstGeom prst="rect">
            <a:avLst/>
          </a:prstGeom>
        </p:spPr>
        <p:txBody>
          <a:bodyPr vert="horz" lIns="91440" tIns="45720" rIns="91440" bIns="45720" rtlCol="0" anchor="ctr"/>
          <a:lstStyle>
            <a:lvl1pPr algn="r">
              <a:defRPr sz="800">
                <a:solidFill>
                  <a:schemeClr val="accent1"/>
                </a:solidFill>
              </a:defRPr>
            </a:lvl1pPr>
          </a:lstStyle>
          <a:p>
            <a:fld id="{D14E86EA-95E3-4DA0-97E2-7D1BBAC51A0F}" type="datetime1">
              <a:rPr lang="en-US" smtClean="0"/>
              <a:t>5/20/2019</a:t>
            </a:fld>
            <a:endParaRPr lang="en-US" dirty="0"/>
          </a:p>
        </p:txBody>
      </p:sp>
      <p:sp>
        <p:nvSpPr>
          <p:cNvPr id="5" name="Footer Placeholder 4"/>
          <p:cNvSpPr>
            <a:spLocks noGrp="1"/>
          </p:cNvSpPr>
          <p:nvPr>
            <p:ph type="ftr" sz="quarter" idx="3"/>
          </p:nvPr>
        </p:nvSpPr>
        <p:spPr>
          <a:xfrm>
            <a:off x="609600" y="6385492"/>
            <a:ext cx="6099048" cy="228600"/>
          </a:xfrm>
          <a:prstGeom prst="rect">
            <a:avLst/>
          </a:prstGeom>
        </p:spPr>
        <p:txBody>
          <a:bodyPr vert="horz" lIns="91440" tIns="45720" rIns="91440" bIns="45720" rtlCol="0" anchor="ctr"/>
          <a:lstStyle>
            <a:lvl1pPr algn="l">
              <a:defRPr sz="800">
                <a:solidFill>
                  <a:schemeClr val="accent1"/>
                </a:solidFill>
              </a:defRPr>
            </a:lvl1pPr>
          </a:lstStyle>
          <a:p>
            <a:endParaRPr lang="en-US" dirty="0"/>
          </a:p>
        </p:txBody>
      </p:sp>
      <p:sp>
        <p:nvSpPr>
          <p:cNvPr id="6" name="Slide Number Placeholder 5"/>
          <p:cNvSpPr>
            <a:spLocks noGrp="1"/>
          </p:cNvSpPr>
          <p:nvPr>
            <p:ph type="sldNum" sz="quarter" idx="4"/>
          </p:nvPr>
        </p:nvSpPr>
        <p:spPr>
          <a:xfrm>
            <a:off x="10753532" y="6385492"/>
            <a:ext cx="828868" cy="228600"/>
          </a:xfrm>
          <a:prstGeom prst="rect">
            <a:avLst/>
          </a:prstGeom>
        </p:spPr>
        <p:txBody>
          <a:bodyPr vert="horz" lIns="91440" tIns="45720" rIns="91440" bIns="45720" rtlCol="0" anchor="ctr"/>
          <a:lstStyle>
            <a:lvl1pPr algn="r">
              <a:defRPr sz="800">
                <a:solidFill>
                  <a:schemeClr val="accent1"/>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Clr>
          <a:schemeClr val="accent1"/>
        </a:buClr>
        <a:buFont typeface="Arial"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18872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455" y="262759"/>
            <a:ext cx="8226490" cy="1873573"/>
          </a:xfrm>
        </p:spPr>
        <p:txBody>
          <a:bodyPr/>
          <a:lstStyle/>
          <a:p>
            <a:r>
              <a:rPr lang="en-US" dirty="0"/>
              <a:t>Ephesians  3:1-13</a:t>
            </a:r>
          </a:p>
        </p:txBody>
      </p:sp>
      <p:sp>
        <p:nvSpPr>
          <p:cNvPr id="3" name="Subtitle 2"/>
          <p:cNvSpPr>
            <a:spLocks noGrp="1"/>
          </p:cNvSpPr>
          <p:nvPr>
            <p:ph type="subTitle" idx="1"/>
          </p:nvPr>
        </p:nvSpPr>
        <p:spPr>
          <a:xfrm>
            <a:off x="462455" y="3082263"/>
            <a:ext cx="11235560" cy="1371600"/>
          </a:xfrm>
        </p:spPr>
        <p:txBody>
          <a:bodyPr>
            <a:normAutofit/>
          </a:bodyPr>
          <a:lstStyle/>
          <a:p>
            <a:r>
              <a:rPr lang="en-US" sz="4800" b="1" dirty="0"/>
              <a:t>The Unfathomable Riches of Christ</a:t>
            </a:r>
          </a:p>
        </p:txBody>
      </p:sp>
      <p:sp>
        <p:nvSpPr>
          <p:cNvPr id="4" name="Rectangle 3">
            <a:extLst>
              <a:ext uri="{FF2B5EF4-FFF2-40B4-BE49-F238E27FC236}">
                <a16:creationId xmlns:a16="http://schemas.microsoft.com/office/drawing/2014/main" id="{E3E128CD-74C6-458C-ACA2-B84B6EFA4AB1}"/>
              </a:ext>
            </a:extLst>
          </p:cNvPr>
          <p:cNvSpPr/>
          <p:nvPr/>
        </p:nvSpPr>
        <p:spPr>
          <a:xfrm>
            <a:off x="10699335" y="5853867"/>
            <a:ext cx="1525986" cy="4975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close up of a sign&#10;&#10;Description automatically generated">
            <a:extLst>
              <a:ext uri="{FF2B5EF4-FFF2-40B4-BE49-F238E27FC236}">
                <a16:creationId xmlns:a16="http://schemas.microsoft.com/office/drawing/2014/main" id="{4E4E952E-98E9-4974-8616-1DD380ADD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8451" y="5934920"/>
            <a:ext cx="952500" cy="361950"/>
          </a:xfrm>
          <a:prstGeom prst="rect">
            <a:avLst/>
          </a:prstGeom>
        </p:spPr>
      </p:pic>
      <p:sp>
        <p:nvSpPr>
          <p:cNvPr id="6" name="TextBox 5">
            <a:extLst>
              <a:ext uri="{FF2B5EF4-FFF2-40B4-BE49-F238E27FC236}">
                <a16:creationId xmlns:a16="http://schemas.microsoft.com/office/drawing/2014/main" id="{7F3BA008-3E72-4661-9CBC-ABB4946BAC93}"/>
              </a:ext>
            </a:extLst>
          </p:cNvPr>
          <p:cNvSpPr txBox="1"/>
          <p:nvPr/>
        </p:nvSpPr>
        <p:spPr>
          <a:xfrm>
            <a:off x="7313216" y="5823507"/>
            <a:ext cx="3386119" cy="584775"/>
          </a:xfrm>
          <a:prstGeom prst="rect">
            <a:avLst/>
          </a:prstGeom>
          <a:noFill/>
        </p:spPr>
        <p:txBody>
          <a:bodyPr wrap="none" rtlCol="0">
            <a:spAutoFit/>
          </a:bodyPr>
          <a:lstStyle/>
          <a:p>
            <a:pPr algn="r"/>
            <a:r>
              <a:rPr lang="en-US" sz="1600" b="1" dirty="0">
                <a:latin typeface="Arial" panose="020B0604020202020204" pitchFamily="34" charset="0"/>
                <a:cs typeface="Arial" panose="020B0604020202020204" pitchFamily="34" charset="0"/>
              </a:rPr>
              <a:t>GRACE EVANGELICAL SOCIETY</a:t>
            </a:r>
          </a:p>
          <a:p>
            <a:pPr algn="r"/>
            <a:r>
              <a:rPr lang="en-US" sz="1600" i="1" dirty="0">
                <a:latin typeface="+mj-lt"/>
                <a:cs typeface="Arial" panose="020B0604020202020204" pitchFamily="34" charset="0"/>
              </a:rPr>
              <a:t>National Conference 2019</a:t>
            </a:r>
          </a:p>
        </p:txBody>
      </p:sp>
    </p:spTree>
    <p:extLst>
      <p:ext uri="{BB962C8B-B14F-4D97-AF65-F5344CB8AC3E}">
        <p14:creationId xmlns:p14="http://schemas.microsoft.com/office/powerpoint/2010/main" val="105187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14" y="178676"/>
            <a:ext cx="11592910" cy="580801"/>
          </a:xfrm>
        </p:spPr>
        <p:txBody>
          <a:bodyPr>
            <a:normAutofit/>
          </a:bodyPr>
          <a:lstStyle/>
          <a:p>
            <a:r>
              <a:rPr lang="en-US" sz="2800" dirty="0"/>
              <a:t>Ephesians  3:1-13       </a:t>
            </a:r>
            <a:r>
              <a:rPr lang="en-US" sz="2800" b="1" dirty="0"/>
              <a:t>The Unfathomable Riches of Christ</a:t>
            </a:r>
            <a:endParaRPr lang="en-US" sz="2800" dirty="0"/>
          </a:p>
        </p:txBody>
      </p:sp>
      <p:sp>
        <p:nvSpPr>
          <p:cNvPr id="3" name="Subtitle 2"/>
          <p:cNvSpPr>
            <a:spLocks noGrp="1"/>
          </p:cNvSpPr>
          <p:nvPr>
            <p:ph type="subTitle" idx="1"/>
          </p:nvPr>
        </p:nvSpPr>
        <p:spPr>
          <a:xfrm>
            <a:off x="115614" y="854068"/>
            <a:ext cx="11897710" cy="5683365"/>
          </a:xfrm>
        </p:spPr>
        <p:txBody>
          <a:bodyPr>
            <a:normAutofit/>
          </a:bodyPr>
          <a:lstStyle/>
          <a:p>
            <a:r>
              <a:rPr lang="en-US" sz="4000" b="1" dirty="0"/>
              <a:t>Verse 5</a:t>
            </a:r>
          </a:p>
          <a:p>
            <a:endParaRPr lang="en-US" sz="1200" b="1" dirty="0"/>
          </a:p>
          <a:p>
            <a:r>
              <a:rPr lang="en-US" sz="4000" b="1" dirty="0"/>
              <a:t>  </a:t>
            </a:r>
            <a:endParaRPr lang="en-US" sz="4800" b="1" i="1" dirty="0">
              <a:solidFill>
                <a:schemeClr val="tx1"/>
              </a:solidFill>
              <a:latin typeface="Optima" panose="020B0502050508020304" pitchFamily="34" charset="0"/>
            </a:endParaRPr>
          </a:p>
        </p:txBody>
      </p:sp>
      <p:sp>
        <p:nvSpPr>
          <p:cNvPr id="6" name="TextBox 5"/>
          <p:cNvSpPr txBox="1"/>
          <p:nvPr/>
        </p:nvSpPr>
        <p:spPr>
          <a:xfrm>
            <a:off x="251497" y="1658953"/>
            <a:ext cx="11625943" cy="3724096"/>
          </a:xfrm>
          <a:prstGeom prst="rect">
            <a:avLst/>
          </a:prstGeom>
          <a:noFill/>
        </p:spPr>
        <p:txBody>
          <a:bodyPr wrap="square" rtlCol="0">
            <a:spAutoFit/>
          </a:bodyPr>
          <a:lstStyle/>
          <a:p>
            <a:r>
              <a:rPr lang="en-US" sz="3200" b="1" dirty="0"/>
              <a:t>Comparative of kind </a:t>
            </a:r>
            <a:r>
              <a:rPr lang="en-US" sz="3200" dirty="0"/>
              <a:t>= Church was not revealed in the O.T.</a:t>
            </a:r>
          </a:p>
          <a:p>
            <a:endParaRPr lang="en-US" sz="3200" dirty="0"/>
          </a:p>
          <a:p>
            <a:r>
              <a:rPr lang="en-US" sz="4000" dirty="0"/>
              <a:t>Colossians 1:26</a:t>
            </a:r>
          </a:p>
          <a:p>
            <a:r>
              <a:rPr lang="en-US" sz="4400" i="1" dirty="0"/>
              <a:t>  …the mystery which has been hidden from 	the past ages and generations; but has 	now been manifested to His saints</a:t>
            </a:r>
            <a:r>
              <a:rPr lang="en-US" sz="4400" dirty="0"/>
              <a:t>. </a:t>
            </a:r>
          </a:p>
        </p:txBody>
      </p:sp>
    </p:spTree>
    <p:extLst>
      <p:ext uri="{BB962C8B-B14F-4D97-AF65-F5344CB8AC3E}">
        <p14:creationId xmlns:p14="http://schemas.microsoft.com/office/powerpoint/2010/main" val="79768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14" y="178676"/>
            <a:ext cx="11592910" cy="580801"/>
          </a:xfrm>
        </p:spPr>
        <p:txBody>
          <a:bodyPr>
            <a:normAutofit/>
          </a:bodyPr>
          <a:lstStyle/>
          <a:p>
            <a:r>
              <a:rPr lang="en-US" sz="2800" dirty="0"/>
              <a:t>Ephesians  3:1-13       </a:t>
            </a:r>
            <a:r>
              <a:rPr lang="en-US" sz="2800" b="1" dirty="0"/>
              <a:t>The Unfathomable Riches of Christ</a:t>
            </a:r>
            <a:endParaRPr lang="en-US" sz="2800" dirty="0"/>
          </a:p>
        </p:txBody>
      </p:sp>
      <p:sp>
        <p:nvSpPr>
          <p:cNvPr id="3" name="Subtitle 2"/>
          <p:cNvSpPr>
            <a:spLocks noGrp="1"/>
          </p:cNvSpPr>
          <p:nvPr>
            <p:ph type="subTitle" idx="1"/>
          </p:nvPr>
        </p:nvSpPr>
        <p:spPr>
          <a:xfrm>
            <a:off x="115614" y="854068"/>
            <a:ext cx="11897710" cy="5683365"/>
          </a:xfrm>
        </p:spPr>
        <p:txBody>
          <a:bodyPr>
            <a:normAutofit/>
          </a:bodyPr>
          <a:lstStyle/>
          <a:p>
            <a:r>
              <a:rPr lang="en-US" sz="4000" b="1" dirty="0"/>
              <a:t>Verse 6</a:t>
            </a:r>
          </a:p>
          <a:p>
            <a:endParaRPr lang="en-US" sz="1200" b="1" dirty="0"/>
          </a:p>
          <a:p>
            <a:r>
              <a:rPr lang="en-US" sz="4000" b="1" dirty="0"/>
              <a:t>  </a:t>
            </a:r>
            <a:endParaRPr lang="en-US" sz="4800" b="1" i="1" dirty="0">
              <a:solidFill>
                <a:schemeClr val="tx1"/>
              </a:solidFill>
              <a:latin typeface="Optima" panose="020B0502050508020304" pitchFamily="34" charset="0"/>
            </a:endParaRPr>
          </a:p>
        </p:txBody>
      </p:sp>
      <p:sp>
        <p:nvSpPr>
          <p:cNvPr id="6" name="TextBox 5"/>
          <p:cNvSpPr txBox="1"/>
          <p:nvPr/>
        </p:nvSpPr>
        <p:spPr>
          <a:xfrm>
            <a:off x="251497" y="1658953"/>
            <a:ext cx="11625943" cy="4524315"/>
          </a:xfrm>
          <a:prstGeom prst="rect">
            <a:avLst/>
          </a:prstGeom>
          <a:noFill/>
        </p:spPr>
        <p:txBody>
          <a:bodyPr wrap="square" rtlCol="0">
            <a:spAutoFit/>
          </a:bodyPr>
          <a:lstStyle/>
          <a:p>
            <a:r>
              <a:rPr lang="en-US" sz="4800" b="1" i="1" dirty="0"/>
              <a:t>To be specific…Gentiles are…</a:t>
            </a:r>
          </a:p>
          <a:p>
            <a:r>
              <a:rPr lang="en-US" sz="4800" b="1" i="1" dirty="0"/>
              <a:t>	Fellow heirs</a:t>
            </a:r>
          </a:p>
          <a:p>
            <a:r>
              <a:rPr lang="en-US" sz="4800" b="1" i="1" dirty="0"/>
              <a:t>	Fellow members of the body</a:t>
            </a:r>
          </a:p>
          <a:p>
            <a:r>
              <a:rPr lang="en-US" sz="4800" b="1" i="1" dirty="0"/>
              <a:t>	Fellow partakers of the promise</a:t>
            </a:r>
          </a:p>
          <a:p>
            <a:endParaRPr lang="en-US" sz="4800" b="1" i="1" dirty="0"/>
          </a:p>
          <a:p>
            <a:r>
              <a:rPr lang="en-US" sz="4800" b="1" i="1" dirty="0"/>
              <a:t>  In Christ Jesus through the gospel</a:t>
            </a:r>
            <a:endParaRPr lang="en-US" sz="4800" i="1" dirty="0"/>
          </a:p>
        </p:txBody>
      </p:sp>
    </p:spTree>
    <p:extLst>
      <p:ext uri="{BB962C8B-B14F-4D97-AF65-F5344CB8AC3E}">
        <p14:creationId xmlns:p14="http://schemas.microsoft.com/office/powerpoint/2010/main" val="246330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14" y="178676"/>
            <a:ext cx="11592910" cy="580801"/>
          </a:xfrm>
        </p:spPr>
        <p:txBody>
          <a:bodyPr>
            <a:normAutofit/>
          </a:bodyPr>
          <a:lstStyle/>
          <a:p>
            <a:r>
              <a:rPr lang="en-US" sz="2800" dirty="0"/>
              <a:t>Ephesians  3:1-13       </a:t>
            </a:r>
            <a:r>
              <a:rPr lang="en-US" sz="2800" b="1" dirty="0"/>
              <a:t>The Unfathomable Riches of Christ</a:t>
            </a:r>
            <a:endParaRPr lang="en-US" sz="2800" dirty="0"/>
          </a:p>
        </p:txBody>
      </p:sp>
      <p:sp>
        <p:nvSpPr>
          <p:cNvPr id="3" name="Subtitle 2"/>
          <p:cNvSpPr>
            <a:spLocks noGrp="1"/>
          </p:cNvSpPr>
          <p:nvPr>
            <p:ph type="subTitle" idx="1"/>
          </p:nvPr>
        </p:nvSpPr>
        <p:spPr>
          <a:xfrm>
            <a:off x="115614" y="854068"/>
            <a:ext cx="11897710" cy="5683365"/>
          </a:xfrm>
        </p:spPr>
        <p:txBody>
          <a:bodyPr>
            <a:normAutofit/>
          </a:bodyPr>
          <a:lstStyle/>
          <a:p>
            <a:r>
              <a:rPr lang="en-US" sz="4000" b="1" dirty="0"/>
              <a:t>Verse 6</a:t>
            </a:r>
          </a:p>
          <a:p>
            <a:endParaRPr lang="en-US" sz="1200" b="1" dirty="0"/>
          </a:p>
          <a:p>
            <a:r>
              <a:rPr lang="en-US" sz="4000" b="1" dirty="0"/>
              <a:t>  </a:t>
            </a:r>
            <a:endParaRPr lang="en-US" sz="4800" b="1" i="1" dirty="0">
              <a:solidFill>
                <a:schemeClr val="tx1"/>
              </a:solidFill>
              <a:latin typeface="Optima" panose="020B0502050508020304" pitchFamily="34" charset="0"/>
            </a:endParaRPr>
          </a:p>
        </p:txBody>
      </p:sp>
      <p:sp>
        <p:nvSpPr>
          <p:cNvPr id="6" name="TextBox 5"/>
          <p:cNvSpPr txBox="1"/>
          <p:nvPr/>
        </p:nvSpPr>
        <p:spPr>
          <a:xfrm>
            <a:off x="251497" y="1658953"/>
            <a:ext cx="11625943" cy="4955203"/>
          </a:xfrm>
          <a:prstGeom prst="rect">
            <a:avLst/>
          </a:prstGeom>
          <a:noFill/>
        </p:spPr>
        <p:txBody>
          <a:bodyPr wrap="square" rtlCol="0">
            <a:spAutoFit/>
          </a:bodyPr>
          <a:lstStyle/>
          <a:p>
            <a:r>
              <a:rPr lang="en-US" sz="4400" b="1" i="1" dirty="0">
                <a:latin typeface="Optima" panose="020B0502050508020304" pitchFamily="34" charset="0"/>
              </a:rPr>
              <a:t>“The mystery is not that Gentiles would be 	saved, 	for the Old Testament gave 	evidence of that, but rather that believing 	Jews and Gentiles are joined together. 	That was a revolutionary concept for Jews 	and Gentiles alike.”</a:t>
            </a:r>
          </a:p>
          <a:p>
            <a:endParaRPr lang="en-US" sz="800" b="1" i="1" dirty="0">
              <a:latin typeface="Optima" panose="020B0502050508020304" pitchFamily="34" charset="0"/>
            </a:endParaRPr>
          </a:p>
          <a:p>
            <a:r>
              <a:rPr lang="en-US" sz="4400" b="1" i="1" dirty="0">
                <a:latin typeface="Optima" panose="020B0502050508020304" pitchFamily="34" charset="0"/>
              </a:rPr>
              <a:t>							Harold Hoehner</a:t>
            </a:r>
          </a:p>
        </p:txBody>
      </p:sp>
    </p:spTree>
    <p:extLst>
      <p:ext uri="{BB962C8B-B14F-4D97-AF65-F5344CB8AC3E}">
        <p14:creationId xmlns:p14="http://schemas.microsoft.com/office/powerpoint/2010/main" val="216407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14" y="178676"/>
            <a:ext cx="11592910" cy="580801"/>
          </a:xfrm>
        </p:spPr>
        <p:txBody>
          <a:bodyPr>
            <a:normAutofit/>
          </a:bodyPr>
          <a:lstStyle/>
          <a:p>
            <a:r>
              <a:rPr lang="en-US" sz="2800" dirty="0"/>
              <a:t>Ephesians  3:1-13       </a:t>
            </a:r>
            <a:r>
              <a:rPr lang="en-US" sz="2800" b="1" dirty="0"/>
              <a:t>The Unfathomable Riches of Christ</a:t>
            </a:r>
            <a:endParaRPr lang="en-US" sz="2800" dirty="0"/>
          </a:p>
        </p:txBody>
      </p:sp>
      <p:sp>
        <p:nvSpPr>
          <p:cNvPr id="3" name="Subtitle 2"/>
          <p:cNvSpPr>
            <a:spLocks noGrp="1"/>
          </p:cNvSpPr>
          <p:nvPr>
            <p:ph type="subTitle" idx="1"/>
          </p:nvPr>
        </p:nvSpPr>
        <p:spPr>
          <a:xfrm>
            <a:off x="115614" y="854068"/>
            <a:ext cx="11897710" cy="5683365"/>
          </a:xfrm>
        </p:spPr>
        <p:txBody>
          <a:bodyPr>
            <a:normAutofit/>
          </a:bodyPr>
          <a:lstStyle/>
          <a:p>
            <a:r>
              <a:rPr lang="en-US" sz="4000" b="1" dirty="0"/>
              <a:t>Verses 7-8</a:t>
            </a:r>
          </a:p>
          <a:p>
            <a:endParaRPr lang="en-US" sz="1200" b="1" dirty="0"/>
          </a:p>
          <a:p>
            <a:r>
              <a:rPr lang="en-US" sz="4000" b="1" dirty="0"/>
              <a:t>  </a:t>
            </a:r>
            <a:endParaRPr lang="en-US" sz="4800" b="1" i="1" dirty="0">
              <a:solidFill>
                <a:schemeClr val="tx1"/>
              </a:solidFill>
              <a:latin typeface="Optima" panose="020B0502050508020304" pitchFamily="34" charset="0"/>
            </a:endParaRPr>
          </a:p>
        </p:txBody>
      </p:sp>
      <p:sp>
        <p:nvSpPr>
          <p:cNvPr id="6" name="TextBox 5"/>
          <p:cNvSpPr txBox="1"/>
          <p:nvPr/>
        </p:nvSpPr>
        <p:spPr>
          <a:xfrm>
            <a:off x="251497" y="1658953"/>
            <a:ext cx="11625943" cy="4585871"/>
          </a:xfrm>
          <a:prstGeom prst="rect">
            <a:avLst/>
          </a:prstGeom>
          <a:noFill/>
        </p:spPr>
        <p:txBody>
          <a:bodyPr wrap="square" rtlCol="0">
            <a:spAutoFit/>
          </a:bodyPr>
          <a:lstStyle/>
          <a:p>
            <a:r>
              <a:rPr lang="en-US" sz="4400" b="1" i="1" dirty="0">
                <a:latin typeface="Optima" panose="020B0502050508020304" pitchFamily="34" charset="0"/>
              </a:rPr>
              <a:t>The gift of God’s grace – </a:t>
            </a:r>
          </a:p>
          <a:p>
            <a:endParaRPr lang="en-US" sz="1400" b="1" i="1" dirty="0">
              <a:latin typeface="Optima" panose="020B0502050508020304" pitchFamily="34" charset="0"/>
            </a:endParaRPr>
          </a:p>
          <a:p>
            <a:r>
              <a:rPr lang="en-US" sz="4400" b="1" i="1" dirty="0">
                <a:latin typeface="Optima" panose="020B0502050508020304" pitchFamily="34" charset="0"/>
              </a:rPr>
              <a:t>	</a:t>
            </a:r>
            <a:r>
              <a:rPr lang="en-US" sz="4400" b="1" dirty="0">
                <a:latin typeface="Optima" panose="020B0502050508020304" pitchFamily="34" charset="0"/>
              </a:rPr>
              <a:t>Paul considered it God’s gracious gift that 	he would be called to serve the Gentiles 	with the gospel!</a:t>
            </a:r>
          </a:p>
          <a:p>
            <a:endParaRPr lang="en-US" sz="1400" b="1" dirty="0">
              <a:latin typeface="Optima" panose="020B0502050508020304" pitchFamily="34" charset="0"/>
            </a:endParaRPr>
          </a:p>
          <a:p>
            <a:r>
              <a:rPr lang="en-US" sz="4400" b="1" dirty="0">
                <a:latin typeface="Optima" panose="020B0502050508020304" pitchFamily="34" charset="0"/>
              </a:rPr>
              <a:t>		- </a:t>
            </a:r>
            <a:r>
              <a:rPr lang="en-US" sz="4400" b="1" i="1" dirty="0">
                <a:latin typeface="Optima" panose="020B0502050508020304" pitchFamily="34" charset="0"/>
              </a:rPr>
              <a:t>This gift was given to me, the very 				least of all saints…</a:t>
            </a:r>
          </a:p>
        </p:txBody>
      </p:sp>
    </p:spTree>
    <p:extLst>
      <p:ext uri="{BB962C8B-B14F-4D97-AF65-F5344CB8AC3E}">
        <p14:creationId xmlns:p14="http://schemas.microsoft.com/office/powerpoint/2010/main" val="295209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14" y="178676"/>
            <a:ext cx="11592910" cy="580801"/>
          </a:xfrm>
        </p:spPr>
        <p:txBody>
          <a:bodyPr>
            <a:normAutofit/>
          </a:bodyPr>
          <a:lstStyle/>
          <a:p>
            <a:r>
              <a:rPr lang="en-US" sz="2800" dirty="0"/>
              <a:t>Ephesians  3:1-13       </a:t>
            </a:r>
            <a:r>
              <a:rPr lang="en-US" sz="2800" b="1" dirty="0"/>
              <a:t>The Unfathomable Riches of Christ</a:t>
            </a:r>
            <a:endParaRPr lang="en-US" sz="2800" dirty="0"/>
          </a:p>
        </p:txBody>
      </p:sp>
      <p:sp>
        <p:nvSpPr>
          <p:cNvPr id="3" name="Subtitle 2"/>
          <p:cNvSpPr>
            <a:spLocks noGrp="1"/>
          </p:cNvSpPr>
          <p:nvPr>
            <p:ph type="subTitle" idx="1"/>
          </p:nvPr>
        </p:nvSpPr>
        <p:spPr>
          <a:xfrm>
            <a:off x="115614" y="854068"/>
            <a:ext cx="11897710" cy="5683365"/>
          </a:xfrm>
        </p:spPr>
        <p:txBody>
          <a:bodyPr>
            <a:normAutofit/>
          </a:bodyPr>
          <a:lstStyle/>
          <a:p>
            <a:r>
              <a:rPr lang="en-US" sz="4000" b="1" dirty="0"/>
              <a:t>Verses 7-8</a:t>
            </a:r>
          </a:p>
          <a:p>
            <a:endParaRPr lang="en-US" sz="1200" b="1" dirty="0"/>
          </a:p>
          <a:p>
            <a:r>
              <a:rPr lang="en-US" sz="4000" b="1" dirty="0"/>
              <a:t>  </a:t>
            </a:r>
            <a:endParaRPr lang="en-US" sz="4800" b="1" i="1" dirty="0">
              <a:solidFill>
                <a:schemeClr val="tx1"/>
              </a:solidFill>
              <a:latin typeface="Optima" panose="020B0502050508020304" pitchFamily="34" charset="0"/>
            </a:endParaRPr>
          </a:p>
        </p:txBody>
      </p:sp>
      <p:sp>
        <p:nvSpPr>
          <p:cNvPr id="6" name="TextBox 5"/>
          <p:cNvSpPr txBox="1"/>
          <p:nvPr/>
        </p:nvSpPr>
        <p:spPr>
          <a:xfrm>
            <a:off x="251497" y="1658953"/>
            <a:ext cx="11625943" cy="4585871"/>
          </a:xfrm>
          <a:prstGeom prst="rect">
            <a:avLst/>
          </a:prstGeom>
          <a:noFill/>
        </p:spPr>
        <p:txBody>
          <a:bodyPr wrap="square" rtlCol="0">
            <a:spAutoFit/>
          </a:bodyPr>
          <a:lstStyle/>
          <a:p>
            <a:r>
              <a:rPr lang="en-US" sz="4400" b="1" i="1" dirty="0">
                <a:latin typeface="Optima" panose="020B0502050508020304" pitchFamily="34" charset="0"/>
              </a:rPr>
              <a:t>The gift of God’s grace to Paul…</a:t>
            </a:r>
          </a:p>
          <a:p>
            <a:endParaRPr lang="en-US" sz="1400" b="1" i="1" dirty="0">
              <a:latin typeface="Optima" panose="020B0502050508020304" pitchFamily="34" charset="0"/>
            </a:endParaRPr>
          </a:p>
          <a:p>
            <a:r>
              <a:rPr lang="en-US" sz="4400" b="1" i="1" dirty="0">
                <a:latin typeface="Optima" panose="020B0502050508020304" pitchFamily="34" charset="0"/>
              </a:rPr>
              <a:t>	</a:t>
            </a:r>
            <a:r>
              <a:rPr lang="en-US" sz="5400" b="1" i="1" dirty="0">
                <a:latin typeface="Optima" panose="020B0502050508020304" pitchFamily="34" charset="0"/>
              </a:rPr>
              <a:t>To preach to the Gentiles the 	unfathomable riches of Christ!</a:t>
            </a:r>
          </a:p>
          <a:p>
            <a:endParaRPr lang="en-US" b="1" i="1" dirty="0">
              <a:latin typeface="Optima" panose="020B0502050508020304" pitchFamily="34" charset="0"/>
            </a:endParaRPr>
          </a:p>
          <a:p>
            <a:r>
              <a:rPr lang="en-US" sz="5400" b="1" i="1" dirty="0">
                <a:latin typeface="Optima" panose="020B0502050508020304" pitchFamily="34" charset="0"/>
              </a:rPr>
              <a:t>Unfathomable = </a:t>
            </a:r>
            <a:r>
              <a:rPr lang="en-US" sz="5400" b="1" dirty="0">
                <a:latin typeface="Optima" panose="020B0502050508020304" pitchFamily="34" charset="0"/>
              </a:rPr>
              <a:t>“Past finding out or 	unsearchable”</a:t>
            </a:r>
          </a:p>
        </p:txBody>
      </p:sp>
    </p:spTree>
    <p:extLst>
      <p:ext uri="{BB962C8B-B14F-4D97-AF65-F5344CB8AC3E}">
        <p14:creationId xmlns:p14="http://schemas.microsoft.com/office/powerpoint/2010/main" val="317380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14" y="178676"/>
            <a:ext cx="11592910" cy="580801"/>
          </a:xfrm>
        </p:spPr>
        <p:txBody>
          <a:bodyPr>
            <a:normAutofit/>
          </a:bodyPr>
          <a:lstStyle/>
          <a:p>
            <a:r>
              <a:rPr lang="en-US" sz="2800" dirty="0"/>
              <a:t>Ephesians  3:1-13       </a:t>
            </a:r>
            <a:r>
              <a:rPr lang="en-US" sz="2800" b="1" dirty="0"/>
              <a:t>The Unfathomable Riches of Christ</a:t>
            </a:r>
            <a:endParaRPr lang="en-US" sz="2800" dirty="0"/>
          </a:p>
        </p:txBody>
      </p:sp>
      <p:sp>
        <p:nvSpPr>
          <p:cNvPr id="3" name="Subtitle 2"/>
          <p:cNvSpPr>
            <a:spLocks noGrp="1"/>
          </p:cNvSpPr>
          <p:nvPr>
            <p:ph type="subTitle" idx="1"/>
          </p:nvPr>
        </p:nvSpPr>
        <p:spPr>
          <a:xfrm>
            <a:off x="115614" y="854068"/>
            <a:ext cx="11897710" cy="5683365"/>
          </a:xfrm>
        </p:spPr>
        <p:txBody>
          <a:bodyPr>
            <a:normAutofit/>
          </a:bodyPr>
          <a:lstStyle/>
          <a:p>
            <a:r>
              <a:rPr lang="en-US" sz="4000" b="1" dirty="0"/>
              <a:t>Verse 9</a:t>
            </a:r>
          </a:p>
          <a:p>
            <a:endParaRPr lang="en-US" sz="1200" b="1" dirty="0"/>
          </a:p>
          <a:p>
            <a:r>
              <a:rPr lang="en-US" sz="4000" b="1" dirty="0"/>
              <a:t>  </a:t>
            </a:r>
            <a:endParaRPr lang="en-US" sz="4800" b="1" i="1" dirty="0">
              <a:solidFill>
                <a:schemeClr val="tx1"/>
              </a:solidFill>
              <a:latin typeface="Optima" panose="020B0502050508020304" pitchFamily="34" charset="0"/>
            </a:endParaRPr>
          </a:p>
        </p:txBody>
      </p:sp>
      <p:sp>
        <p:nvSpPr>
          <p:cNvPr id="6" name="TextBox 5"/>
          <p:cNvSpPr txBox="1"/>
          <p:nvPr/>
        </p:nvSpPr>
        <p:spPr>
          <a:xfrm>
            <a:off x="251497" y="1658953"/>
            <a:ext cx="11625943" cy="3231654"/>
          </a:xfrm>
          <a:prstGeom prst="rect">
            <a:avLst/>
          </a:prstGeom>
          <a:noFill/>
        </p:spPr>
        <p:txBody>
          <a:bodyPr wrap="square" rtlCol="0">
            <a:spAutoFit/>
          </a:bodyPr>
          <a:lstStyle/>
          <a:p>
            <a:r>
              <a:rPr lang="en-US" sz="4800" b="1" i="1" dirty="0">
                <a:latin typeface="Optima" panose="020B0502050508020304" pitchFamily="34" charset="0"/>
              </a:rPr>
              <a:t>The administration of the mystery – </a:t>
            </a:r>
          </a:p>
          <a:p>
            <a:endParaRPr lang="en-US" sz="4800" b="1" i="1" dirty="0">
              <a:latin typeface="Optima" panose="020B0502050508020304" pitchFamily="34" charset="0"/>
            </a:endParaRPr>
          </a:p>
          <a:p>
            <a:r>
              <a:rPr lang="en-US" sz="4800" b="1" i="1" dirty="0">
                <a:latin typeface="Optima" panose="020B0502050508020304" pitchFamily="34" charset="0"/>
              </a:rPr>
              <a:t>	</a:t>
            </a:r>
            <a:r>
              <a:rPr lang="en-US" sz="5400" b="1" dirty="0">
                <a:latin typeface="Optima" panose="020B0502050508020304" pitchFamily="34" charset="0"/>
              </a:rPr>
              <a:t>Jew and Gentile becoming one in </a:t>
            </a:r>
          </a:p>
          <a:p>
            <a:r>
              <a:rPr lang="en-US" sz="5400" b="1" dirty="0">
                <a:latin typeface="Optima" panose="020B0502050508020304" pitchFamily="34" charset="0"/>
              </a:rPr>
              <a:t>		the church through the gospel!</a:t>
            </a:r>
          </a:p>
        </p:txBody>
      </p:sp>
    </p:spTree>
    <p:extLst>
      <p:ext uri="{BB962C8B-B14F-4D97-AF65-F5344CB8AC3E}">
        <p14:creationId xmlns:p14="http://schemas.microsoft.com/office/powerpoint/2010/main" val="316140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14" y="178676"/>
            <a:ext cx="11592910" cy="580801"/>
          </a:xfrm>
        </p:spPr>
        <p:txBody>
          <a:bodyPr>
            <a:normAutofit/>
          </a:bodyPr>
          <a:lstStyle/>
          <a:p>
            <a:r>
              <a:rPr lang="en-US" sz="2800" dirty="0"/>
              <a:t>Ephesians  3:1-13       </a:t>
            </a:r>
            <a:r>
              <a:rPr lang="en-US" sz="2800" b="1" dirty="0"/>
              <a:t>The Unfathomable Riches of Christ</a:t>
            </a:r>
            <a:endParaRPr lang="en-US" sz="2800" dirty="0"/>
          </a:p>
        </p:txBody>
      </p:sp>
      <p:sp>
        <p:nvSpPr>
          <p:cNvPr id="3" name="Subtitle 2"/>
          <p:cNvSpPr>
            <a:spLocks noGrp="1"/>
          </p:cNvSpPr>
          <p:nvPr>
            <p:ph type="subTitle" idx="1"/>
          </p:nvPr>
        </p:nvSpPr>
        <p:spPr>
          <a:xfrm>
            <a:off x="115614" y="854068"/>
            <a:ext cx="11897710" cy="5683365"/>
          </a:xfrm>
        </p:spPr>
        <p:txBody>
          <a:bodyPr>
            <a:normAutofit/>
          </a:bodyPr>
          <a:lstStyle/>
          <a:p>
            <a:r>
              <a:rPr lang="en-US" sz="4000" b="1" dirty="0"/>
              <a:t>Verse 10</a:t>
            </a:r>
          </a:p>
          <a:p>
            <a:endParaRPr lang="en-US" sz="1200" b="1" dirty="0"/>
          </a:p>
          <a:p>
            <a:r>
              <a:rPr lang="en-US" sz="4000" b="1" dirty="0"/>
              <a:t>  </a:t>
            </a:r>
            <a:endParaRPr lang="en-US" sz="4800" b="1" i="1" dirty="0">
              <a:solidFill>
                <a:schemeClr val="tx1"/>
              </a:solidFill>
              <a:latin typeface="Optima" panose="020B0502050508020304" pitchFamily="34" charset="0"/>
            </a:endParaRPr>
          </a:p>
        </p:txBody>
      </p:sp>
      <p:sp>
        <p:nvSpPr>
          <p:cNvPr id="6" name="TextBox 5"/>
          <p:cNvSpPr txBox="1"/>
          <p:nvPr/>
        </p:nvSpPr>
        <p:spPr>
          <a:xfrm>
            <a:off x="387381" y="2326144"/>
            <a:ext cx="11625943" cy="2739211"/>
          </a:xfrm>
          <a:prstGeom prst="rect">
            <a:avLst/>
          </a:prstGeom>
          <a:noFill/>
        </p:spPr>
        <p:txBody>
          <a:bodyPr wrap="square" rtlCol="0">
            <a:spAutoFit/>
          </a:bodyPr>
          <a:lstStyle/>
          <a:p>
            <a:r>
              <a:rPr lang="en-US" sz="4800" b="1" i="1" dirty="0">
                <a:latin typeface="Optima" panose="020B0502050508020304" pitchFamily="34" charset="0"/>
              </a:rPr>
              <a:t>The manifold wisdom of God – </a:t>
            </a:r>
          </a:p>
          <a:p>
            <a:endParaRPr lang="en-US" sz="2800" b="1" i="1" dirty="0">
              <a:latin typeface="Optima" panose="020B0502050508020304" pitchFamily="34" charset="0"/>
            </a:endParaRPr>
          </a:p>
          <a:p>
            <a:r>
              <a:rPr lang="en-US" sz="4800" b="1" i="1" dirty="0">
                <a:latin typeface="Optima" panose="020B0502050508020304" pitchFamily="34" charset="0"/>
              </a:rPr>
              <a:t>	Manifold = “Much varied or many 			colored”</a:t>
            </a:r>
            <a:endParaRPr lang="en-US" sz="5400" b="1" dirty="0">
              <a:latin typeface="Optima" panose="020B0502050508020304" pitchFamily="34" charset="0"/>
            </a:endParaRPr>
          </a:p>
        </p:txBody>
      </p:sp>
    </p:spTree>
    <p:extLst>
      <p:ext uri="{BB962C8B-B14F-4D97-AF65-F5344CB8AC3E}">
        <p14:creationId xmlns:p14="http://schemas.microsoft.com/office/powerpoint/2010/main" val="158156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14" y="178676"/>
            <a:ext cx="11592910" cy="580801"/>
          </a:xfrm>
        </p:spPr>
        <p:txBody>
          <a:bodyPr>
            <a:normAutofit/>
          </a:bodyPr>
          <a:lstStyle/>
          <a:p>
            <a:r>
              <a:rPr lang="en-US" sz="2800" dirty="0"/>
              <a:t>Ephesians  3:1-13       </a:t>
            </a:r>
            <a:r>
              <a:rPr lang="en-US" sz="2800" b="1" dirty="0"/>
              <a:t>The Unfathomable Riches of Christ</a:t>
            </a:r>
            <a:endParaRPr lang="en-US" sz="2800" dirty="0"/>
          </a:p>
        </p:txBody>
      </p:sp>
      <p:sp>
        <p:nvSpPr>
          <p:cNvPr id="3" name="Subtitle 2"/>
          <p:cNvSpPr>
            <a:spLocks noGrp="1"/>
          </p:cNvSpPr>
          <p:nvPr>
            <p:ph type="subTitle" idx="1"/>
          </p:nvPr>
        </p:nvSpPr>
        <p:spPr>
          <a:xfrm>
            <a:off x="115614" y="854068"/>
            <a:ext cx="11897710" cy="5683365"/>
          </a:xfrm>
        </p:spPr>
        <p:txBody>
          <a:bodyPr>
            <a:normAutofit/>
          </a:bodyPr>
          <a:lstStyle/>
          <a:p>
            <a:r>
              <a:rPr lang="en-US" sz="4000" b="1" dirty="0"/>
              <a:t>Verse 10</a:t>
            </a:r>
          </a:p>
          <a:p>
            <a:endParaRPr lang="en-US" sz="1200" b="1" dirty="0"/>
          </a:p>
          <a:p>
            <a:r>
              <a:rPr lang="en-US" sz="4000" b="1" dirty="0"/>
              <a:t>  </a:t>
            </a:r>
            <a:endParaRPr lang="en-US" sz="4800" b="1" i="1" dirty="0">
              <a:solidFill>
                <a:schemeClr val="tx1"/>
              </a:solidFill>
              <a:latin typeface="Optima" panose="020B0502050508020304" pitchFamily="34" charset="0"/>
            </a:endParaRPr>
          </a:p>
        </p:txBody>
      </p:sp>
      <p:pic>
        <p:nvPicPr>
          <p:cNvPr id="5" name="Picture 4"/>
          <p:cNvPicPr>
            <a:picLocks noChangeAspect="1"/>
          </p:cNvPicPr>
          <p:nvPr/>
        </p:nvPicPr>
        <p:blipFill>
          <a:blip r:embed="rId2"/>
          <a:stretch>
            <a:fillRect/>
          </a:stretch>
        </p:blipFill>
        <p:spPr>
          <a:xfrm>
            <a:off x="3236220" y="1367814"/>
            <a:ext cx="8220674" cy="5020160"/>
          </a:xfrm>
          <a:prstGeom prst="rect">
            <a:avLst/>
          </a:prstGeom>
        </p:spPr>
      </p:pic>
      <p:pic>
        <p:nvPicPr>
          <p:cNvPr id="7" name="Picture 6"/>
          <p:cNvPicPr>
            <a:picLocks noChangeAspect="1"/>
          </p:cNvPicPr>
          <p:nvPr/>
        </p:nvPicPr>
        <p:blipFill>
          <a:blip r:embed="rId3"/>
          <a:stretch>
            <a:fillRect/>
          </a:stretch>
        </p:blipFill>
        <p:spPr>
          <a:xfrm>
            <a:off x="1" y="0"/>
            <a:ext cx="12192000" cy="6858000"/>
          </a:xfrm>
          <a:prstGeom prst="rect">
            <a:avLst/>
          </a:prstGeom>
        </p:spPr>
      </p:pic>
    </p:spTree>
    <p:extLst>
      <p:ext uri="{BB962C8B-B14F-4D97-AF65-F5344CB8AC3E}">
        <p14:creationId xmlns:p14="http://schemas.microsoft.com/office/powerpoint/2010/main" val="206245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14" y="178676"/>
            <a:ext cx="11592910" cy="580801"/>
          </a:xfrm>
        </p:spPr>
        <p:txBody>
          <a:bodyPr>
            <a:normAutofit/>
          </a:bodyPr>
          <a:lstStyle/>
          <a:p>
            <a:r>
              <a:rPr lang="en-US" sz="2800" dirty="0"/>
              <a:t>Ephesians  3:1-13       </a:t>
            </a:r>
            <a:r>
              <a:rPr lang="en-US" sz="2800" b="1" dirty="0"/>
              <a:t>The Unfathomable Riches of Christ</a:t>
            </a:r>
            <a:endParaRPr lang="en-US" sz="2800" dirty="0"/>
          </a:p>
        </p:txBody>
      </p:sp>
      <p:sp>
        <p:nvSpPr>
          <p:cNvPr id="3" name="Subtitle 2"/>
          <p:cNvSpPr>
            <a:spLocks noGrp="1"/>
          </p:cNvSpPr>
          <p:nvPr>
            <p:ph type="subTitle" idx="1"/>
          </p:nvPr>
        </p:nvSpPr>
        <p:spPr>
          <a:xfrm>
            <a:off x="115614" y="854068"/>
            <a:ext cx="11897710" cy="3991201"/>
          </a:xfrm>
        </p:spPr>
        <p:txBody>
          <a:bodyPr>
            <a:normAutofit fontScale="85000" lnSpcReduction="20000"/>
          </a:bodyPr>
          <a:lstStyle/>
          <a:p>
            <a:r>
              <a:rPr lang="en-US" sz="4000" b="1" dirty="0"/>
              <a:t>Verse 10</a:t>
            </a:r>
          </a:p>
          <a:p>
            <a:endParaRPr lang="en-US" sz="1400" b="1" dirty="0"/>
          </a:p>
          <a:p>
            <a:r>
              <a:rPr lang="en-US" sz="4000" b="1" dirty="0"/>
              <a:t>  </a:t>
            </a:r>
            <a:r>
              <a:rPr lang="en-US" sz="4000" b="1" dirty="0">
                <a:solidFill>
                  <a:schemeClr val="tx1"/>
                </a:solidFill>
                <a:latin typeface="Optima" panose="020B0502050508020304" pitchFamily="34" charset="0"/>
              </a:rPr>
              <a:t>This wisdom – </a:t>
            </a:r>
            <a:r>
              <a:rPr lang="en-US" sz="4000" b="1" i="1" dirty="0">
                <a:solidFill>
                  <a:schemeClr val="tx1"/>
                </a:solidFill>
                <a:latin typeface="Optima" panose="020B0502050508020304" pitchFamily="34" charset="0"/>
              </a:rPr>
              <a:t>now made known through the 		church to…</a:t>
            </a:r>
          </a:p>
          <a:p>
            <a:endParaRPr lang="en-US" sz="1200" b="1" i="1" dirty="0">
              <a:solidFill>
                <a:schemeClr val="tx1"/>
              </a:solidFill>
              <a:latin typeface="Optima" panose="020B0502050508020304" pitchFamily="34" charset="0"/>
            </a:endParaRPr>
          </a:p>
          <a:p>
            <a:r>
              <a:rPr lang="en-US" sz="4000" b="1" i="1" dirty="0">
                <a:solidFill>
                  <a:schemeClr val="tx1"/>
                </a:solidFill>
                <a:latin typeface="Optima" panose="020B0502050508020304" pitchFamily="34" charset="0"/>
              </a:rPr>
              <a:t>  	The angelic host – Rulers and authorities in the 		heavenly places.</a:t>
            </a:r>
          </a:p>
          <a:p>
            <a:endParaRPr lang="en-US" sz="1400" b="1" i="1" dirty="0">
              <a:solidFill>
                <a:schemeClr val="tx1"/>
              </a:solidFill>
              <a:latin typeface="Optima" panose="020B0502050508020304" pitchFamily="34" charset="0"/>
            </a:endParaRPr>
          </a:p>
          <a:p>
            <a:endParaRPr lang="en-US" sz="1200" b="1" dirty="0"/>
          </a:p>
          <a:p>
            <a:r>
              <a:rPr lang="en-US" sz="4000" b="1" dirty="0"/>
              <a:t>  </a:t>
            </a:r>
            <a:endParaRPr lang="en-US" sz="4800" b="1" i="1" dirty="0">
              <a:solidFill>
                <a:schemeClr val="tx1"/>
              </a:solidFill>
              <a:latin typeface="Optima" panose="020B0502050508020304" pitchFamily="34" charset="0"/>
            </a:endParaRPr>
          </a:p>
        </p:txBody>
      </p:sp>
      <p:sp>
        <p:nvSpPr>
          <p:cNvPr id="6" name="Subtitle 2"/>
          <p:cNvSpPr txBox="1">
            <a:spLocks/>
          </p:cNvSpPr>
          <p:nvPr/>
        </p:nvSpPr>
        <p:spPr>
          <a:xfrm>
            <a:off x="115614" y="4933430"/>
            <a:ext cx="11897710" cy="14802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buClr>
              <a:buFont typeface="Arial"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1200"/>
              </a:spcBef>
              <a:buClr>
                <a:schemeClr val="accent1"/>
              </a:buClr>
              <a:buFont typeface="Arial"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800"/>
              </a:spcBef>
              <a:buClr>
                <a:schemeClr val="accent1"/>
              </a:buClr>
              <a:buFont typeface="Arial"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9pPr>
          </a:lstStyle>
          <a:p>
            <a:r>
              <a:rPr lang="en-US" sz="4800" b="1" dirty="0">
                <a:latin typeface="Optima" panose="020B0502050508020304" pitchFamily="34" charset="0"/>
              </a:rPr>
              <a:t>Implication – </a:t>
            </a:r>
            <a:r>
              <a:rPr lang="en-US" sz="4800" b="1" dirty="0">
                <a:solidFill>
                  <a:schemeClr val="tx1"/>
                </a:solidFill>
                <a:latin typeface="Optima" panose="020B0502050508020304" pitchFamily="34" charset="0"/>
              </a:rPr>
              <a:t>Satan knew nothing about the 	mystery!</a:t>
            </a:r>
            <a:r>
              <a:rPr lang="en-US" sz="4800" b="1" dirty="0">
                <a:latin typeface="Optima" panose="020B0502050508020304" pitchFamily="34" charset="0"/>
              </a:rPr>
              <a:t> </a:t>
            </a:r>
          </a:p>
        </p:txBody>
      </p:sp>
    </p:spTree>
    <p:extLst>
      <p:ext uri="{BB962C8B-B14F-4D97-AF65-F5344CB8AC3E}">
        <p14:creationId xmlns:p14="http://schemas.microsoft.com/office/powerpoint/2010/main" val="278057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14" y="178676"/>
            <a:ext cx="11592910" cy="580801"/>
          </a:xfrm>
        </p:spPr>
        <p:txBody>
          <a:bodyPr>
            <a:normAutofit/>
          </a:bodyPr>
          <a:lstStyle/>
          <a:p>
            <a:r>
              <a:rPr lang="en-US" sz="2800" dirty="0"/>
              <a:t>Ephesians  3:1-13       </a:t>
            </a:r>
            <a:r>
              <a:rPr lang="en-US" sz="2800" b="1" dirty="0"/>
              <a:t>The Unfathomable Riches of Christ</a:t>
            </a:r>
            <a:endParaRPr lang="en-US" sz="2800" dirty="0"/>
          </a:p>
        </p:txBody>
      </p:sp>
      <p:sp>
        <p:nvSpPr>
          <p:cNvPr id="3" name="Subtitle 2"/>
          <p:cNvSpPr>
            <a:spLocks noGrp="1"/>
          </p:cNvSpPr>
          <p:nvPr>
            <p:ph type="subTitle" idx="1"/>
          </p:nvPr>
        </p:nvSpPr>
        <p:spPr>
          <a:xfrm>
            <a:off x="115614" y="854068"/>
            <a:ext cx="11897710" cy="5858704"/>
          </a:xfrm>
        </p:spPr>
        <p:txBody>
          <a:bodyPr>
            <a:normAutofit lnSpcReduction="10000"/>
          </a:bodyPr>
          <a:lstStyle/>
          <a:p>
            <a:r>
              <a:rPr lang="en-US" sz="4000" b="1" dirty="0"/>
              <a:t>Verse 11</a:t>
            </a:r>
          </a:p>
          <a:p>
            <a:endParaRPr lang="en-US" sz="1400" b="1" dirty="0"/>
          </a:p>
          <a:p>
            <a:r>
              <a:rPr lang="en-US" sz="4000" b="1" dirty="0"/>
              <a:t>  </a:t>
            </a:r>
            <a:r>
              <a:rPr lang="en-US" sz="4000" b="1" i="1" dirty="0">
                <a:solidFill>
                  <a:schemeClr val="tx1"/>
                </a:solidFill>
                <a:latin typeface="Optima" panose="020B0502050508020304" pitchFamily="34" charset="0"/>
              </a:rPr>
              <a:t>The eternal purpose… carried out in Christ Jesus or </a:t>
            </a:r>
          </a:p>
          <a:p>
            <a:r>
              <a:rPr lang="en-US" sz="4000" b="1" i="1" dirty="0">
                <a:solidFill>
                  <a:schemeClr val="tx1"/>
                </a:solidFill>
                <a:latin typeface="Optima" panose="020B0502050508020304" pitchFamily="34" charset="0"/>
              </a:rPr>
              <a:t>  Lord </a:t>
            </a:r>
            <a:r>
              <a:rPr lang="en-US" sz="4000" b="1" dirty="0">
                <a:solidFill>
                  <a:schemeClr val="tx1"/>
                </a:solidFill>
                <a:latin typeface="Optima" panose="020B0502050508020304" pitchFamily="34" charset="0"/>
              </a:rPr>
              <a:t>– </a:t>
            </a:r>
          </a:p>
          <a:p>
            <a:endParaRPr lang="en-US" sz="1100" b="1" dirty="0">
              <a:solidFill>
                <a:schemeClr val="tx1"/>
              </a:solidFill>
              <a:latin typeface="Optima" panose="020B0502050508020304" pitchFamily="34" charset="0"/>
            </a:endParaRPr>
          </a:p>
          <a:p>
            <a:r>
              <a:rPr lang="en-US" sz="4000" b="1" dirty="0">
                <a:solidFill>
                  <a:schemeClr val="tx1"/>
                </a:solidFill>
                <a:latin typeface="Optima" panose="020B0502050508020304" pitchFamily="34" charset="0"/>
              </a:rPr>
              <a:t>	</a:t>
            </a:r>
            <a:r>
              <a:rPr lang="en-US" sz="4400" b="1" dirty="0">
                <a:solidFill>
                  <a:schemeClr val="tx1"/>
                </a:solidFill>
                <a:latin typeface="Optima" panose="020B0502050508020304" pitchFamily="34" charset="0"/>
              </a:rPr>
              <a:t>God in his 	wisdom and omniscience had 	the perfect plan in His mind. This plan was 	carried out through Christ Jesus our Lord. </a:t>
            </a:r>
          </a:p>
          <a:p>
            <a:endParaRPr lang="en-US" sz="4000" b="1" i="1" dirty="0">
              <a:solidFill>
                <a:schemeClr val="tx1"/>
              </a:solidFill>
              <a:latin typeface="Optima" panose="020B0502050508020304" pitchFamily="34" charset="0"/>
            </a:endParaRPr>
          </a:p>
          <a:p>
            <a:endParaRPr lang="en-US" sz="1200" b="1" dirty="0"/>
          </a:p>
          <a:p>
            <a:r>
              <a:rPr lang="en-US" sz="4000" b="1" dirty="0"/>
              <a:t>  </a:t>
            </a:r>
            <a:endParaRPr lang="en-US" sz="4800" b="1" i="1" dirty="0">
              <a:solidFill>
                <a:schemeClr val="tx1"/>
              </a:solidFill>
              <a:latin typeface="Optima" panose="020B0502050508020304" pitchFamily="34" charset="0"/>
            </a:endParaRPr>
          </a:p>
        </p:txBody>
      </p:sp>
    </p:spTree>
    <p:extLst>
      <p:ext uri="{BB962C8B-B14F-4D97-AF65-F5344CB8AC3E}">
        <p14:creationId xmlns:p14="http://schemas.microsoft.com/office/powerpoint/2010/main" val="159259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145" y="168166"/>
            <a:ext cx="4715312" cy="812029"/>
          </a:xfrm>
        </p:spPr>
        <p:txBody>
          <a:bodyPr>
            <a:normAutofit/>
          </a:bodyPr>
          <a:lstStyle/>
          <a:p>
            <a:r>
              <a:rPr lang="en-US" sz="4000" dirty="0"/>
              <a:t>Ephesians  3:1-13</a:t>
            </a:r>
          </a:p>
        </p:txBody>
      </p:sp>
      <p:sp>
        <p:nvSpPr>
          <p:cNvPr id="3" name="Subtitle 2"/>
          <p:cNvSpPr>
            <a:spLocks noGrp="1"/>
          </p:cNvSpPr>
          <p:nvPr>
            <p:ph type="subTitle" idx="1"/>
          </p:nvPr>
        </p:nvSpPr>
        <p:spPr>
          <a:xfrm>
            <a:off x="4647735" y="401879"/>
            <a:ext cx="7204842" cy="901157"/>
          </a:xfrm>
        </p:spPr>
        <p:txBody>
          <a:bodyPr>
            <a:normAutofit/>
          </a:bodyPr>
          <a:lstStyle/>
          <a:p>
            <a:r>
              <a:rPr lang="en-US" sz="2800" b="1" dirty="0"/>
              <a:t>The Unfathomable Riches of Christ</a:t>
            </a:r>
          </a:p>
        </p:txBody>
      </p:sp>
      <p:sp>
        <p:nvSpPr>
          <p:cNvPr id="4" name="Rectangle 3"/>
          <p:cNvSpPr/>
          <p:nvPr/>
        </p:nvSpPr>
        <p:spPr>
          <a:xfrm>
            <a:off x="859814" y="1645932"/>
            <a:ext cx="10150536" cy="830997"/>
          </a:xfrm>
          <a:prstGeom prst="rect">
            <a:avLst/>
          </a:prstGeom>
        </p:spPr>
        <p:txBody>
          <a:bodyPr wrap="none">
            <a:spAutoFit/>
          </a:bodyPr>
          <a:lstStyle/>
          <a:p>
            <a:r>
              <a:rPr lang="en-US" sz="4800" b="1" dirty="0">
                <a:latin typeface="Optima" panose="020B0502050508020304" pitchFamily="34" charset="0"/>
              </a:rPr>
              <a:t>Living according to our true identity!</a:t>
            </a:r>
          </a:p>
        </p:txBody>
      </p:sp>
      <p:sp>
        <p:nvSpPr>
          <p:cNvPr id="5" name="Rectangle 4"/>
          <p:cNvSpPr/>
          <p:nvPr/>
        </p:nvSpPr>
        <p:spPr>
          <a:xfrm>
            <a:off x="1606745" y="3041880"/>
            <a:ext cx="8850500" cy="707886"/>
          </a:xfrm>
          <a:prstGeom prst="rect">
            <a:avLst/>
          </a:prstGeom>
        </p:spPr>
        <p:txBody>
          <a:bodyPr wrap="none">
            <a:spAutoFit/>
          </a:bodyPr>
          <a:lstStyle/>
          <a:p>
            <a:r>
              <a:rPr lang="en-US" sz="4000" b="1" dirty="0">
                <a:latin typeface="Optima" panose="020B0502050508020304" pitchFamily="34" charset="0"/>
              </a:rPr>
              <a:t>The contrast of Position and Condition</a:t>
            </a:r>
          </a:p>
        </p:txBody>
      </p:sp>
      <p:sp>
        <p:nvSpPr>
          <p:cNvPr id="6" name="Rectangle 5"/>
          <p:cNvSpPr/>
          <p:nvPr/>
        </p:nvSpPr>
        <p:spPr>
          <a:xfrm>
            <a:off x="461781" y="4235007"/>
            <a:ext cx="5376793" cy="707886"/>
          </a:xfrm>
          <a:prstGeom prst="rect">
            <a:avLst/>
          </a:prstGeom>
        </p:spPr>
        <p:txBody>
          <a:bodyPr wrap="none">
            <a:spAutoFit/>
          </a:bodyPr>
          <a:lstStyle/>
          <a:p>
            <a:r>
              <a:rPr lang="en-US" sz="4000" b="1" dirty="0">
                <a:latin typeface="Optima" panose="020B0502050508020304" pitchFamily="34" charset="0"/>
              </a:rPr>
              <a:t>My Position = In Christ</a:t>
            </a:r>
          </a:p>
        </p:txBody>
      </p:sp>
      <p:sp>
        <p:nvSpPr>
          <p:cNvPr id="7" name="Rectangle 6"/>
          <p:cNvSpPr/>
          <p:nvPr/>
        </p:nvSpPr>
        <p:spPr>
          <a:xfrm>
            <a:off x="461781" y="5428134"/>
            <a:ext cx="5888150" cy="707886"/>
          </a:xfrm>
          <a:prstGeom prst="rect">
            <a:avLst/>
          </a:prstGeom>
        </p:spPr>
        <p:txBody>
          <a:bodyPr wrap="none">
            <a:spAutoFit/>
          </a:bodyPr>
          <a:lstStyle/>
          <a:p>
            <a:r>
              <a:rPr lang="en-US" sz="4000" b="1" dirty="0">
                <a:latin typeface="Optima" panose="020B0502050508020304" pitchFamily="34" charset="0"/>
              </a:rPr>
              <a:t>My Condition = On Earth</a:t>
            </a:r>
          </a:p>
        </p:txBody>
      </p:sp>
      <p:sp>
        <p:nvSpPr>
          <p:cNvPr id="8" name="Rectangle 7"/>
          <p:cNvSpPr/>
          <p:nvPr/>
        </p:nvSpPr>
        <p:spPr>
          <a:xfrm>
            <a:off x="7273164" y="4235007"/>
            <a:ext cx="4062331" cy="707886"/>
          </a:xfrm>
          <a:prstGeom prst="rect">
            <a:avLst/>
          </a:prstGeom>
        </p:spPr>
        <p:txBody>
          <a:bodyPr wrap="none">
            <a:spAutoFit/>
          </a:bodyPr>
          <a:lstStyle/>
          <a:p>
            <a:r>
              <a:rPr lang="en-US" sz="4000" b="1" dirty="0">
                <a:latin typeface="Optima" panose="020B0502050508020304" pitchFamily="34" charset="0"/>
              </a:rPr>
              <a:t>Heavenly Wealth</a:t>
            </a:r>
          </a:p>
        </p:txBody>
      </p:sp>
      <p:sp>
        <p:nvSpPr>
          <p:cNvPr id="9" name="Rectangle 8"/>
          <p:cNvSpPr/>
          <p:nvPr/>
        </p:nvSpPr>
        <p:spPr>
          <a:xfrm>
            <a:off x="7336751" y="5434414"/>
            <a:ext cx="3065263" cy="707886"/>
          </a:xfrm>
          <a:prstGeom prst="rect">
            <a:avLst/>
          </a:prstGeom>
        </p:spPr>
        <p:txBody>
          <a:bodyPr wrap="none">
            <a:spAutoFit/>
          </a:bodyPr>
          <a:lstStyle/>
          <a:p>
            <a:r>
              <a:rPr lang="en-US" sz="4000" b="1" dirty="0">
                <a:latin typeface="Optima" panose="020B0502050508020304" pitchFamily="34" charset="0"/>
              </a:rPr>
              <a:t>Earthly Walk</a:t>
            </a:r>
          </a:p>
        </p:txBody>
      </p:sp>
    </p:spTree>
    <p:extLst>
      <p:ext uri="{BB962C8B-B14F-4D97-AF65-F5344CB8AC3E}">
        <p14:creationId xmlns:p14="http://schemas.microsoft.com/office/powerpoint/2010/main" val="1814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14" y="178676"/>
            <a:ext cx="11592910" cy="580801"/>
          </a:xfrm>
        </p:spPr>
        <p:txBody>
          <a:bodyPr>
            <a:normAutofit/>
          </a:bodyPr>
          <a:lstStyle/>
          <a:p>
            <a:r>
              <a:rPr lang="en-US" sz="2800" dirty="0"/>
              <a:t>Ephesians  3:1-13       </a:t>
            </a:r>
            <a:r>
              <a:rPr lang="en-US" sz="2800" b="1" dirty="0"/>
              <a:t>The Unfathomable Riches of Christ</a:t>
            </a:r>
            <a:endParaRPr lang="en-US" sz="2800" dirty="0"/>
          </a:p>
        </p:txBody>
      </p:sp>
      <p:sp>
        <p:nvSpPr>
          <p:cNvPr id="3" name="Subtitle 2"/>
          <p:cNvSpPr>
            <a:spLocks noGrp="1"/>
          </p:cNvSpPr>
          <p:nvPr>
            <p:ph type="subTitle" idx="1"/>
          </p:nvPr>
        </p:nvSpPr>
        <p:spPr>
          <a:xfrm>
            <a:off x="115614" y="854068"/>
            <a:ext cx="11897710" cy="5858704"/>
          </a:xfrm>
        </p:spPr>
        <p:txBody>
          <a:bodyPr>
            <a:normAutofit fontScale="92500" lnSpcReduction="10000"/>
          </a:bodyPr>
          <a:lstStyle/>
          <a:p>
            <a:r>
              <a:rPr lang="en-US" sz="4000" b="1" dirty="0"/>
              <a:t>Verse 12</a:t>
            </a:r>
          </a:p>
          <a:p>
            <a:endParaRPr lang="en-US" sz="1400" b="1" dirty="0"/>
          </a:p>
          <a:p>
            <a:r>
              <a:rPr lang="en-US" sz="4000" b="1" dirty="0"/>
              <a:t>  </a:t>
            </a:r>
            <a:r>
              <a:rPr lang="en-US" sz="4000" b="1" i="1" u="sng" dirty="0">
                <a:solidFill>
                  <a:schemeClr val="tx1"/>
                </a:solidFill>
                <a:latin typeface="Optima" panose="020B0502050508020304" pitchFamily="34" charset="0"/>
              </a:rPr>
              <a:t>In whom </a:t>
            </a:r>
            <a:r>
              <a:rPr lang="en-US" sz="4000" b="1" i="1" dirty="0">
                <a:solidFill>
                  <a:schemeClr val="tx1"/>
                </a:solidFill>
                <a:latin typeface="Optima" panose="020B0502050508020304" pitchFamily="34" charset="0"/>
              </a:rPr>
              <a:t>we have boldness and confident access –</a:t>
            </a:r>
          </a:p>
          <a:p>
            <a:endParaRPr lang="en-US" sz="1400" b="1" i="1" dirty="0">
              <a:solidFill>
                <a:schemeClr val="tx1"/>
              </a:solidFill>
              <a:latin typeface="Optima" panose="020B0502050508020304" pitchFamily="34" charset="0"/>
            </a:endParaRPr>
          </a:p>
          <a:p>
            <a:r>
              <a:rPr lang="en-US" sz="4000" b="1" dirty="0">
                <a:solidFill>
                  <a:schemeClr val="tx1"/>
                </a:solidFill>
                <a:latin typeface="Optima" panose="020B0502050508020304" pitchFamily="34" charset="0"/>
              </a:rPr>
              <a:t>	The work of Christ on the cross… </a:t>
            </a:r>
          </a:p>
          <a:p>
            <a:r>
              <a:rPr lang="en-US" sz="4000" b="1" dirty="0">
                <a:solidFill>
                  <a:schemeClr val="tx1"/>
                </a:solidFill>
                <a:latin typeface="Optima" panose="020B0502050508020304" pitchFamily="34" charset="0"/>
              </a:rPr>
              <a:t>	His 	resurrection power, </a:t>
            </a:r>
          </a:p>
          <a:p>
            <a:r>
              <a:rPr lang="en-US" sz="4000" b="1" dirty="0">
                <a:solidFill>
                  <a:schemeClr val="tx1"/>
                </a:solidFill>
                <a:latin typeface="Optima" panose="020B0502050508020304" pitchFamily="34" charset="0"/>
              </a:rPr>
              <a:t>	His intercessory ministry for us… </a:t>
            </a:r>
          </a:p>
          <a:p>
            <a:r>
              <a:rPr lang="en-US" sz="1400" b="1" dirty="0">
                <a:solidFill>
                  <a:schemeClr val="tx1"/>
                </a:solidFill>
                <a:latin typeface="Optima" panose="020B0502050508020304" pitchFamily="34" charset="0"/>
              </a:rPr>
              <a:t>   </a:t>
            </a:r>
            <a:endParaRPr lang="en-US" sz="4000" b="1" dirty="0">
              <a:solidFill>
                <a:schemeClr val="tx1"/>
              </a:solidFill>
              <a:latin typeface="Optima" panose="020B0502050508020304" pitchFamily="34" charset="0"/>
            </a:endParaRPr>
          </a:p>
          <a:p>
            <a:r>
              <a:rPr lang="en-US" sz="4000" b="1" dirty="0">
                <a:solidFill>
                  <a:schemeClr val="tx1"/>
                </a:solidFill>
                <a:latin typeface="Optima" panose="020B0502050508020304" pitchFamily="34" charset="0"/>
              </a:rPr>
              <a:t>		</a:t>
            </a:r>
            <a:r>
              <a:rPr lang="en-US" sz="5400" b="1" dirty="0">
                <a:solidFill>
                  <a:schemeClr val="tx1"/>
                </a:solidFill>
                <a:latin typeface="Optima" panose="020B0502050508020304" pitchFamily="34" charset="0"/>
              </a:rPr>
              <a:t>Through faith in Him.</a:t>
            </a:r>
            <a:endParaRPr lang="en-US" sz="5400" b="1" i="1" dirty="0">
              <a:solidFill>
                <a:schemeClr val="tx1"/>
              </a:solidFill>
              <a:latin typeface="Optima" panose="020B0502050508020304" pitchFamily="34" charset="0"/>
            </a:endParaRPr>
          </a:p>
          <a:p>
            <a:endParaRPr lang="en-US" sz="1200" b="1" dirty="0"/>
          </a:p>
          <a:p>
            <a:r>
              <a:rPr lang="en-US" sz="4000" b="1" dirty="0"/>
              <a:t>  </a:t>
            </a:r>
            <a:endParaRPr lang="en-US" sz="4800" b="1" i="1" dirty="0">
              <a:solidFill>
                <a:schemeClr val="tx1"/>
              </a:solidFill>
              <a:latin typeface="Optima" panose="020B0502050508020304" pitchFamily="34" charset="0"/>
            </a:endParaRPr>
          </a:p>
        </p:txBody>
      </p:sp>
    </p:spTree>
    <p:extLst>
      <p:ext uri="{BB962C8B-B14F-4D97-AF65-F5344CB8AC3E}">
        <p14:creationId xmlns:p14="http://schemas.microsoft.com/office/powerpoint/2010/main" val="352206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14" y="178676"/>
            <a:ext cx="11592910" cy="580801"/>
          </a:xfrm>
        </p:spPr>
        <p:txBody>
          <a:bodyPr>
            <a:normAutofit/>
          </a:bodyPr>
          <a:lstStyle/>
          <a:p>
            <a:r>
              <a:rPr lang="en-US" sz="2800" dirty="0"/>
              <a:t>Ephesians  3:1-13       </a:t>
            </a:r>
            <a:r>
              <a:rPr lang="en-US" sz="2800" b="1" dirty="0"/>
              <a:t>The Unfathomable Riches of Christ</a:t>
            </a:r>
            <a:endParaRPr lang="en-US" sz="2800" dirty="0"/>
          </a:p>
        </p:txBody>
      </p:sp>
      <p:sp>
        <p:nvSpPr>
          <p:cNvPr id="3" name="Subtitle 2"/>
          <p:cNvSpPr>
            <a:spLocks noGrp="1"/>
          </p:cNvSpPr>
          <p:nvPr>
            <p:ph type="subTitle" idx="1"/>
          </p:nvPr>
        </p:nvSpPr>
        <p:spPr>
          <a:xfrm>
            <a:off x="115614" y="854068"/>
            <a:ext cx="11897710" cy="5858704"/>
          </a:xfrm>
        </p:spPr>
        <p:txBody>
          <a:bodyPr>
            <a:normAutofit lnSpcReduction="10000"/>
          </a:bodyPr>
          <a:lstStyle/>
          <a:p>
            <a:r>
              <a:rPr lang="en-US" sz="4000" b="1" dirty="0"/>
              <a:t>Verse 13</a:t>
            </a:r>
          </a:p>
          <a:p>
            <a:endParaRPr lang="en-US" sz="1400" b="1" dirty="0"/>
          </a:p>
          <a:p>
            <a:r>
              <a:rPr lang="en-US" sz="4000" b="1" dirty="0"/>
              <a:t>  </a:t>
            </a:r>
            <a:r>
              <a:rPr lang="en-US" sz="4000" b="1" i="1" dirty="0">
                <a:solidFill>
                  <a:schemeClr val="tx1"/>
                </a:solidFill>
                <a:latin typeface="Optima" panose="020B0502050508020304" pitchFamily="34" charset="0"/>
              </a:rPr>
              <a:t>Therefore…do not lose heart at my tribulations…</a:t>
            </a:r>
          </a:p>
          <a:p>
            <a:r>
              <a:rPr lang="en-US" sz="4000" b="1" i="1" dirty="0">
                <a:solidFill>
                  <a:schemeClr val="tx1"/>
                </a:solidFill>
                <a:latin typeface="Optima" panose="020B0502050508020304" pitchFamily="34" charset="0"/>
              </a:rPr>
              <a:t>	for they are your glory.</a:t>
            </a:r>
          </a:p>
          <a:p>
            <a:endParaRPr lang="en-US" sz="1400" b="1" i="1" dirty="0">
              <a:solidFill>
                <a:schemeClr val="tx1"/>
              </a:solidFill>
              <a:latin typeface="Optima" panose="020B0502050508020304" pitchFamily="34" charset="0"/>
            </a:endParaRPr>
          </a:p>
          <a:p>
            <a:r>
              <a:rPr lang="en-US" sz="4000" b="1" dirty="0">
                <a:solidFill>
                  <a:schemeClr val="tx1"/>
                </a:solidFill>
                <a:latin typeface="Optima" panose="020B0502050508020304" pitchFamily="34" charset="0"/>
              </a:rPr>
              <a:t>  If the Ephesians could truly understand the 	administration of God’s grace given to Paul then 	they would not be discouraged. They would 	understand he suffered because of his message, 	which led to their gain and glory.</a:t>
            </a:r>
          </a:p>
          <a:p>
            <a:r>
              <a:rPr lang="en-US" sz="4000" b="1" dirty="0">
                <a:solidFill>
                  <a:schemeClr val="tx1"/>
                </a:solidFill>
                <a:latin typeface="Optima" panose="020B0502050508020304" pitchFamily="34" charset="0"/>
              </a:rPr>
              <a:t>  </a:t>
            </a:r>
            <a:endParaRPr lang="en-US" sz="4000" b="1" i="1" dirty="0">
              <a:solidFill>
                <a:schemeClr val="tx1"/>
              </a:solidFill>
              <a:latin typeface="Optima" panose="020B0502050508020304" pitchFamily="34" charset="0"/>
            </a:endParaRPr>
          </a:p>
        </p:txBody>
      </p:sp>
    </p:spTree>
    <p:extLst>
      <p:ext uri="{BB962C8B-B14F-4D97-AF65-F5344CB8AC3E}">
        <p14:creationId xmlns:p14="http://schemas.microsoft.com/office/powerpoint/2010/main" val="427096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14" y="178676"/>
            <a:ext cx="11592910" cy="580801"/>
          </a:xfrm>
        </p:spPr>
        <p:txBody>
          <a:bodyPr>
            <a:normAutofit/>
          </a:bodyPr>
          <a:lstStyle/>
          <a:p>
            <a:r>
              <a:rPr lang="en-US" sz="2800" dirty="0"/>
              <a:t>Ephesians  3:1-13       </a:t>
            </a:r>
            <a:r>
              <a:rPr lang="en-US" sz="2800" b="1" dirty="0"/>
              <a:t>The Unfathomable Riches of Christ</a:t>
            </a:r>
            <a:endParaRPr lang="en-US" sz="2800" dirty="0"/>
          </a:p>
        </p:txBody>
      </p:sp>
      <p:sp>
        <p:nvSpPr>
          <p:cNvPr id="3" name="Subtitle 2"/>
          <p:cNvSpPr>
            <a:spLocks noGrp="1"/>
          </p:cNvSpPr>
          <p:nvPr>
            <p:ph type="subTitle" idx="1"/>
          </p:nvPr>
        </p:nvSpPr>
        <p:spPr>
          <a:xfrm>
            <a:off x="115614" y="854068"/>
            <a:ext cx="11897710" cy="890649"/>
          </a:xfrm>
        </p:spPr>
        <p:txBody>
          <a:bodyPr>
            <a:normAutofit/>
          </a:bodyPr>
          <a:lstStyle/>
          <a:p>
            <a:r>
              <a:rPr lang="en-US" sz="4000" b="1" dirty="0">
                <a:latin typeface="Optima" panose="020B0502050508020304" pitchFamily="34" charset="0"/>
              </a:rPr>
              <a:t>Implications of our riches in Christ</a:t>
            </a:r>
          </a:p>
          <a:p>
            <a:endParaRPr lang="en-US" sz="4000" b="1" i="1" dirty="0">
              <a:solidFill>
                <a:schemeClr val="tx1"/>
              </a:solidFill>
              <a:latin typeface="Optima" panose="020B0502050508020304" pitchFamily="34" charset="0"/>
            </a:endParaRPr>
          </a:p>
          <a:p>
            <a:endParaRPr lang="en-US" sz="4000" b="1" dirty="0">
              <a:solidFill>
                <a:schemeClr val="tx1"/>
              </a:solidFill>
              <a:latin typeface="Optima" panose="020B0502050508020304" pitchFamily="34" charset="0"/>
            </a:endParaRPr>
          </a:p>
        </p:txBody>
      </p:sp>
      <p:sp>
        <p:nvSpPr>
          <p:cNvPr id="4" name="Subtitle 2"/>
          <p:cNvSpPr txBox="1">
            <a:spLocks/>
          </p:cNvSpPr>
          <p:nvPr/>
        </p:nvSpPr>
        <p:spPr>
          <a:xfrm>
            <a:off x="204952" y="1839308"/>
            <a:ext cx="11897710" cy="890649"/>
          </a:xfrm>
          <a:prstGeom prst="rect">
            <a:avLst/>
          </a:prstGeom>
        </p:spPr>
        <p:txBody>
          <a:bodyPr vert="horz" lIns="91440" tIns="45720" rIns="91440" bIns="45720" rtlCol="0">
            <a:normAutofit fontScale="32500" lnSpcReduction="20000"/>
          </a:bodyPr>
          <a:lstStyle>
            <a:lvl1pPr marL="0" indent="0" algn="l" defTabSz="914400" rtl="0" eaLnBrk="1" latinLnBrk="0" hangingPunct="1">
              <a:lnSpc>
                <a:spcPct val="90000"/>
              </a:lnSpc>
              <a:spcBef>
                <a:spcPts val="1200"/>
              </a:spcBef>
              <a:buClr>
                <a:schemeClr val="accent1"/>
              </a:buClr>
              <a:buFont typeface="Arial"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1200"/>
              </a:spcBef>
              <a:buClr>
                <a:schemeClr val="accent1"/>
              </a:buClr>
              <a:buFont typeface="Arial"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800"/>
              </a:spcBef>
              <a:buClr>
                <a:schemeClr val="accent1"/>
              </a:buClr>
              <a:buFont typeface="Arial"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9pPr>
          </a:lstStyle>
          <a:p>
            <a:endParaRPr lang="en-US" sz="4000" b="1" dirty="0"/>
          </a:p>
          <a:p>
            <a:endParaRPr lang="en-US" sz="4000" b="1" i="1" dirty="0">
              <a:solidFill>
                <a:schemeClr val="tx1"/>
              </a:solidFill>
              <a:latin typeface="Optima" panose="020B0502050508020304" pitchFamily="34" charset="0"/>
            </a:endParaRPr>
          </a:p>
          <a:p>
            <a:r>
              <a:rPr lang="en-US" sz="4000" b="1" i="1" dirty="0">
                <a:solidFill>
                  <a:schemeClr val="tx1"/>
                </a:solidFill>
                <a:latin typeface="Optima" panose="020B0502050508020304" pitchFamily="34" charset="0"/>
              </a:rPr>
              <a:t>  </a:t>
            </a:r>
            <a:endParaRPr lang="en-US" sz="4000" b="1" dirty="0">
              <a:solidFill>
                <a:schemeClr val="tx1"/>
              </a:solidFill>
              <a:latin typeface="Optima" panose="020B0502050508020304" pitchFamily="34" charset="0"/>
            </a:endParaRPr>
          </a:p>
        </p:txBody>
      </p:sp>
      <p:sp>
        <p:nvSpPr>
          <p:cNvPr id="6" name="Subtitle 2"/>
          <p:cNvSpPr txBox="1">
            <a:spLocks/>
          </p:cNvSpPr>
          <p:nvPr/>
        </p:nvSpPr>
        <p:spPr>
          <a:xfrm>
            <a:off x="662152" y="1695193"/>
            <a:ext cx="11440510" cy="8906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buClr>
              <a:buFont typeface="Arial"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1200"/>
              </a:spcBef>
              <a:buClr>
                <a:schemeClr val="accent1"/>
              </a:buClr>
              <a:buFont typeface="Arial"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800"/>
              </a:spcBef>
              <a:buClr>
                <a:schemeClr val="accent1"/>
              </a:buClr>
              <a:buFont typeface="Arial"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9pPr>
          </a:lstStyle>
          <a:p>
            <a:r>
              <a:rPr lang="en-US" sz="4000" b="1" dirty="0">
                <a:solidFill>
                  <a:schemeClr val="tx1"/>
                </a:solidFill>
                <a:latin typeface="Optima" panose="020B0502050508020304" pitchFamily="34" charset="0"/>
              </a:rPr>
              <a:t>With revelation comes responsibility.</a:t>
            </a:r>
          </a:p>
          <a:p>
            <a:endParaRPr lang="en-US" sz="4000" b="1" i="1" dirty="0">
              <a:solidFill>
                <a:schemeClr val="tx1"/>
              </a:solidFill>
              <a:latin typeface="Optima" panose="020B0502050508020304" pitchFamily="34" charset="0"/>
            </a:endParaRPr>
          </a:p>
          <a:p>
            <a:endParaRPr lang="en-US" sz="4000" b="1" dirty="0">
              <a:solidFill>
                <a:schemeClr val="tx1"/>
              </a:solidFill>
              <a:latin typeface="Optima" panose="020B0502050508020304" pitchFamily="34" charset="0"/>
            </a:endParaRPr>
          </a:p>
        </p:txBody>
      </p:sp>
      <p:sp>
        <p:nvSpPr>
          <p:cNvPr id="7" name="Subtitle 2"/>
          <p:cNvSpPr txBox="1">
            <a:spLocks/>
          </p:cNvSpPr>
          <p:nvPr/>
        </p:nvSpPr>
        <p:spPr>
          <a:xfrm>
            <a:off x="662152" y="2557576"/>
            <a:ext cx="11440510" cy="24770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buClr>
              <a:buFont typeface="Arial"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1200"/>
              </a:spcBef>
              <a:buClr>
                <a:schemeClr val="accent1"/>
              </a:buClr>
              <a:buFont typeface="Arial"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800"/>
              </a:spcBef>
              <a:buClr>
                <a:schemeClr val="accent1"/>
              </a:buClr>
              <a:buFont typeface="Arial"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9pPr>
          </a:lstStyle>
          <a:p>
            <a:r>
              <a:rPr lang="en-US" sz="4000" b="1" dirty="0">
                <a:solidFill>
                  <a:schemeClr val="tx1"/>
                </a:solidFill>
                <a:latin typeface="Optima" panose="020B0502050508020304" pitchFamily="34" charset="0"/>
              </a:rPr>
              <a:t>Just as Paul was entrusted with a stewardship we also have been entrusted with a stewardship. God made us for a purpose and has gifted us so that we can fulfill that purpose.</a:t>
            </a:r>
            <a:endParaRPr lang="en-US" sz="4000" b="1" i="1" dirty="0">
              <a:solidFill>
                <a:schemeClr val="tx1"/>
              </a:solidFill>
              <a:latin typeface="Optima" panose="020B0502050508020304" pitchFamily="34" charset="0"/>
            </a:endParaRPr>
          </a:p>
        </p:txBody>
      </p:sp>
      <p:sp>
        <p:nvSpPr>
          <p:cNvPr id="8" name="Subtitle 2"/>
          <p:cNvSpPr txBox="1">
            <a:spLocks/>
          </p:cNvSpPr>
          <p:nvPr/>
        </p:nvSpPr>
        <p:spPr>
          <a:xfrm>
            <a:off x="204952" y="5290823"/>
            <a:ext cx="11808372" cy="1120734"/>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200"/>
              </a:spcBef>
              <a:buClr>
                <a:schemeClr val="accent1"/>
              </a:buClr>
              <a:buFont typeface="Arial"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1200"/>
              </a:spcBef>
              <a:buClr>
                <a:schemeClr val="accent1"/>
              </a:buClr>
              <a:buFont typeface="Arial"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800"/>
              </a:spcBef>
              <a:buClr>
                <a:schemeClr val="accent1"/>
              </a:buClr>
              <a:buFont typeface="Arial"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9pPr>
          </a:lstStyle>
          <a:p>
            <a:r>
              <a:rPr lang="en-US" sz="16000" b="1" i="1" dirty="0">
                <a:solidFill>
                  <a:schemeClr val="tx1"/>
                </a:solidFill>
                <a:latin typeface="Optima" panose="020B0502050508020304" pitchFamily="34" charset="0"/>
              </a:rPr>
              <a:t>It is required of stewards that one be found</a:t>
            </a:r>
          </a:p>
          <a:p>
            <a:r>
              <a:rPr lang="en-US" sz="16000" b="1" i="1" dirty="0">
                <a:solidFill>
                  <a:schemeClr val="tx1"/>
                </a:solidFill>
                <a:latin typeface="Optima" panose="020B0502050508020304" pitchFamily="34" charset="0"/>
              </a:rPr>
              <a:t> 	trustworthy.			</a:t>
            </a:r>
            <a:r>
              <a:rPr lang="en-US" sz="16000" b="1" dirty="0">
                <a:solidFill>
                  <a:schemeClr val="tx1"/>
                </a:solidFill>
                <a:latin typeface="Optima" panose="020B0502050508020304" pitchFamily="34" charset="0"/>
              </a:rPr>
              <a:t>1 Cor. 4:2</a:t>
            </a:r>
          </a:p>
          <a:p>
            <a:endParaRPr lang="en-US" sz="4000" b="1" i="1" dirty="0">
              <a:solidFill>
                <a:schemeClr val="tx1"/>
              </a:solidFill>
              <a:latin typeface="Optima" panose="020B0502050508020304" pitchFamily="34" charset="0"/>
            </a:endParaRPr>
          </a:p>
          <a:p>
            <a:endParaRPr lang="en-US" sz="4000" b="1" dirty="0">
              <a:solidFill>
                <a:schemeClr val="tx1"/>
              </a:solidFill>
              <a:latin typeface="Optima" panose="020B0502050508020304" pitchFamily="34" charset="0"/>
            </a:endParaRPr>
          </a:p>
        </p:txBody>
      </p:sp>
    </p:spTree>
    <p:extLst>
      <p:ext uri="{BB962C8B-B14F-4D97-AF65-F5344CB8AC3E}">
        <p14:creationId xmlns:p14="http://schemas.microsoft.com/office/powerpoint/2010/main" val="219727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455" y="262759"/>
            <a:ext cx="8226490" cy="1873573"/>
          </a:xfrm>
        </p:spPr>
        <p:txBody>
          <a:bodyPr/>
          <a:lstStyle/>
          <a:p>
            <a:r>
              <a:rPr lang="en-US" dirty="0"/>
              <a:t>Ephesians  3:1-13</a:t>
            </a:r>
          </a:p>
        </p:txBody>
      </p:sp>
      <p:sp>
        <p:nvSpPr>
          <p:cNvPr id="3" name="Subtitle 2"/>
          <p:cNvSpPr>
            <a:spLocks noGrp="1"/>
          </p:cNvSpPr>
          <p:nvPr>
            <p:ph type="subTitle" idx="1"/>
          </p:nvPr>
        </p:nvSpPr>
        <p:spPr>
          <a:xfrm>
            <a:off x="462455" y="3082263"/>
            <a:ext cx="11235560" cy="1371600"/>
          </a:xfrm>
        </p:spPr>
        <p:txBody>
          <a:bodyPr>
            <a:normAutofit/>
          </a:bodyPr>
          <a:lstStyle/>
          <a:p>
            <a:r>
              <a:rPr lang="en-US" sz="4800" b="1" dirty="0"/>
              <a:t>The Unfathomable Riches of Christ</a:t>
            </a:r>
          </a:p>
        </p:txBody>
      </p:sp>
    </p:spTree>
    <p:extLst>
      <p:ext uri="{BB962C8B-B14F-4D97-AF65-F5344CB8AC3E}">
        <p14:creationId xmlns:p14="http://schemas.microsoft.com/office/powerpoint/2010/main" val="298230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145" y="168166"/>
            <a:ext cx="4715312" cy="812029"/>
          </a:xfrm>
        </p:spPr>
        <p:txBody>
          <a:bodyPr>
            <a:normAutofit/>
          </a:bodyPr>
          <a:lstStyle/>
          <a:p>
            <a:r>
              <a:rPr lang="en-US" sz="4000" dirty="0"/>
              <a:t>Ephesians  3:1-13</a:t>
            </a:r>
          </a:p>
        </p:txBody>
      </p:sp>
      <p:sp>
        <p:nvSpPr>
          <p:cNvPr id="3" name="Subtitle 2"/>
          <p:cNvSpPr>
            <a:spLocks noGrp="1"/>
          </p:cNvSpPr>
          <p:nvPr>
            <p:ph type="subTitle" idx="1"/>
          </p:nvPr>
        </p:nvSpPr>
        <p:spPr>
          <a:xfrm>
            <a:off x="4647735" y="401879"/>
            <a:ext cx="7204842" cy="901157"/>
          </a:xfrm>
        </p:spPr>
        <p:txBody>
          <a:bodyPr>
            <a:normAutofit/>
          </a:bodyPr>
          <a:lstStyle/>
          <a:p>
            <a:r>
              <a:rPr lang="en-US" sz="2800" b="1" dirty="0"/>
              <a:t>The Unfathomable Riches of Christ</a:t>
            </a:r>
          </a:p>
        </p:txBody>
      </p:sp>
      <p:sp>
        <p:nvSpPr>
          <p:cNvPr id="4" name="Rectangle 3"/>
          <p:cNvSpPr/>
          <p:nvPr/>
        </p:nvSpPr>
        <p:spPr>
          <a:xfrm>
            <a:off x="859814" y="1645932"/>
            <a:ext cx="10150536" cy="830997"/>
          </a:xfrm>
          <a:prstGeom prst="rect">
            <a:avLst/>
          </a:prstGeom>
        </p:spPr>
        <p:txBody>
          <a:bodyPr wrap="none">
            <a:spAutoFit/>
          </a:bodyPr>
          <a:lstStyle/>
          <a:p>
            <a:r>
              <a:rPr lang="en-US" sz="4800" b="1" dirty="0">
                <a:latin typeface="Optima" panose="020B0502050508020304" pitchFamily="34" charset="0"/>
              </a:rPr>
              <a:t>Living according to our true identity!</a:t>
            </a:r>
          </a:p>
        </p:txBody>
      </p:sp>
      <p:sp>
        <p:nvSpPr>
          <p:cNvPr id="5" name="Rectangle 4"/>
          <p:cNvSpPr/>
          <p:nvPr/>
        </p:nvSpPr>
        <p:spPr>
          <a:xfrm>
            <a:off x="1606745" y="3041880"/>
            <a:ext cx="4147289" cy="707886"/>
          </a:xfrm>
          <a:prstGeom prst="rect">
            <a:avLst/>
          </a:prstGeom>
        </p:spPr>
        <p:txBody>
          <a:bodyPr wrap="none">
            <a:spAutoFit/>
          </a:bodyPr>
          <a:lstStyle/>
          <a:p>
            <a:r>
              <a:rPr lang="en-US" sz="4000" b="1" dirty="0">
                <a:latin typeface="Optima" panose="020B0502050508020304" pitchFamily="34" charset="0"/>
              </a:rPr>
              <a:t>A Key Principle…</a:t>
            </a:r>
          </a:p>
        </p:txBody>
      </p:sp>
      <p:sp>
        <p:nvSpPr>
          <p:cNvPr id="6" name="Rectangle 5"/>
          <p:cNvSpPr/>
          <p:nvPr/>
        </p:nvSpPr>
        <p:spPr>
          <a:xfrm>
            <a:off x="461781" y="4073643"/>
            <a:ext cx="11730219" cy="1323439"/>
          </a:xfrm>
          <a:prstGeom prst="rect">
            <a:avLst/>
          </a:prstGeom>
        </p:spPr>
        <p:txBody>
          <a:bodyPr wrap="square">
            <a:spAutoFit/>
          </a:bodyPr>
          <a:lstStyle/>
          <a:p>
            <a:r>
              <a:rPr lang="en-US" sz="4000" b="1" dirty="0">
                <a:latin typeface="Optima" panose="020B0502050508020304" pitchFamily="34" charset="0"/>
              </a:rPr>
              <a:t>NOTHING IN MY CONDITION CAN CHANGE MY POSITION… I AM SECURE IN CHIRST!</a:t>
            </a:r>
          </a:p>
        </p:txBody>
      </p:sp>
    </p:spTree>
    <p:extLst>
      <p:ext uri="{BB962C8B-B14F-4D97-AF65-F5344CB8AC3E}">
        <p14:creationId xmlns:p14="http://schemas.microsoft.com/office/powerpoint/2010/main" val="428229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145" y="168166"/>
            <a:ext cx="4715312" cy="812029"/>
          </a:xfrm>
        </p:spPr>
        <p:txBody>
          <a:bodyPr>
            <a:normAutofit/>
          </a:bodyPr>
          <a:lstStyle/>
          <a:p>
            <a:r>
              <a:rPr lang="en-US" sz="4000" dirty="0"/>
              <a:t>Ephesians  3:1-13</a:t>
            </a:r>
          </a:p>
        </p:txBody>
      </p:sp>
      <p:sp>
        <p:nvSpPr>
          <p:cNvPr id="3" name="Subtitle 2"/>
          <p:cNvSpPr>
            <a:spLocks noGrp="1"/>
          </p:cNvSpPr>
          <p:nvPr>
            <p:ph type="subTitle" idx="1"/>
          </p:nvPr>
        </p:nvSpPr>
        <p:spPr>
          <a:xfrm>
            <a:off x="4647735" y="401879"/>
            <a:ext cx="7204842" cy="901157"/>
          </a:xfrm>
        </p:spPr>
        <p:txBody>
          <a:bodyPr>
            <a:normAutofit/>
          </a:bodyPr>
          <a:lstStyle/>
          <a:p>
            <a:r>
              <a:rPr lang="en-US" sz="2800" b="1" dirty="0"/>
              <a:t>The Unfathomable Riches of Christ</a:t>
            </a:r>
          </a:p>
        </p:txBody>
      </p:sp>
      <p:graphicFrame>
        <p:nvGraphicFramePr>
          <p:cNvPr id="7" name="Content Placeholder 4" descr="Converging Radial" title="SmartArt"/>
          <p:cNvGraphicFramePr>
            <a:graphicFrameLocks/>
          </p:cNvGraphicFramePr>
          <p:nvPr>
            <p:extLst>
              <p:ext uri="{D42A27DB-BD31-4B8C-83A1-F6EECF244321}">
                <p14:modId xmlns:p14="http://schemas.microsoft.com/office/powerpoint/2010/main" val="3244487805"/>
              </p:ext>
            </p:extLst>
          </p:nvPr>
        </p:nvGraphicFramePr>
        <p:xfrm>
          <a:off x="0" y="1439917"/>
          <a:ext cx="11639774" cy="5165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88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14" y="178676"/>
            <a:ext cx="11592910" cy="580801"/>
          </a:xfrm>
        </p:spPr>
        <p:txBody>
          <a:bodyPr>
            <a:normAutofit/>
          </a:bodyPr>
          <a:lstStyle/>
          <a:p>
            <a:r>
              <a:rPr lang="en-US" sz="2800" dirty="0"/>
              <a:t>Ephesians  3:1-13       </a:t>
            </a:r>
            <a:r>
              <a:rPr lang="en-US" sz="2800" b="1" dirty="0"/>
              <a:t>The Unfathomable Riches of Christ</a:t>
            </a:r>
            <a:endParaRPr lang="en-US" sz="2800" dirty="0"/>
          </a:p>
        </p:txBody>
      </p:sp>
      <p:sp>
        <p:nvSpPr>
          <p:cNvPr id="3" name="Subtitle 2"/>
          <p:cNvSpPr>
            <a:spLocks noGrp="1"/>
          </p:cNvSpPr>
          <p:nvPr>
            <p:ph type="subTitle" idx="1"/>
          </p:nvPr>
        </p:nvSpPr>
        <p:spPr>
          <a:xfrm>
            <a:off x="115614" y="1001213"/>
            <a:ext cx="11897710" cy="5683365"/>
          </a:xfrm>
        </p:spPr>
        <p:txBody>
          <a:bodyPr>
            <a:normAutofit/>
          </a:bodyPr>
          <a:lstStyle/>
          <a:p>
            <a:r>
              <a:rPr lang="en-US" sz="4000" b="1" dirty="0"/>
              <a:t>Verse 2</a:t>
            </a:r>
          </a:p>
          <a:p>
            <a:r>
              <a:rPr lang="en-US" sz="4000" b="1" dirty="0"/>
              <a:t>  </a:t>
            </a:r>
            <a:r>
              <a:rPr lang="en-US" sz="4000" b="1" i="1" dirty="0">
                <a:solidFill>
                  <a:schemeClr val="tx1"/>
                </a:solidFill>
                <a:latin typeface="Optima" panose="020B0502050508020304" pitchFamily="34" charset="0"/>
              </a:rPr>
              <a:t>Paul the prisoner of Christ for the sake of you         </a:t>
            </a:r>
          </a:p>
          <a:p>
            <a:r>
              <a:rPr lang="en-US" sz="4000" b="1" i="1" dirty="0">
                <a:solidFill>
                  <a:schemeClr val="tx1"/>
                </a:solidFill>
                <a:latin typeface="Optima" panose="020B0502050508020304" pitchFamily="34" charset="0"/>
              </a:rPr>
              <a:t>  Gentiles</a:t>
            </a:r>
            <a:r>
              <a:rPr lang="en-US" sz="4000" b="1" dirty="0">
                <a:solidFill>
                  <a:schemeClr val="tx1"/>
                </a:solidFill>
                <a:latin typeface="Optima" panose="020B0502050508020304" pitchFamily="34" charset="0"/>
              </a:rPr>
              <a:t> – </a:t>
            </a:r>
          </a:p>
          <a:p>
            <a:endParaRPr lang="en-US" sz="1400" b="1" dirty="0">
              <a:solidFill>
                <a:schemeClr val="tx1"/>
              </a:solidFill>
              <a:latin typeface="Optima" panose="020B0502050508020304" pitchFamily="34" charset="0"/>
            </a:endParaRPr>
          </a:p>
          <a:p>
            <a:r>
              <a:rPr lang="en-US" sz="4000" b="1" dirty="0">
                <a:solidFill>
                  <a:schemeClr val="tx1"/>
                </a:solidFill>
                <a:latin typeface="Optima" panose="020B0502050508020304" pitchFamily="34" charset="0"/>
              </a:rPr>
              <a:t>	Paul was in prison because of the </a:t>
            </a:r>
          </a:p>
          <a:p>
            <a:r>
              <a:rPr lang="en-US" sz="4000" b="1" dirty="0">
                <a:solidFill>
                  <a:schemeClr val="tx1"/>
                </a:solidFill>
                <a:latin typeface="Optima" panose="020B0502050508020304" pitchFamily="34" charset="0"/>
              </a:rPr>
              <a:t>	message he preached. Specifically that Jew and </a:t>
            </a:r>
          </a:p>
          <a:p>
            <a:r>
              <a:rPr lang="en-US" sz="4000" b="1" dirty="0">
                <a:solidFill>
                  <a:schemeClr val="tx1"/>
                </a:solidFill>
                <a:latin typeface="Optima" panose="020B0502050508020304" pitchFamily="34" charset="0"/>
              </a:rPr>
              <a:t>	Gentile were now one in the body of Christ </a:t>
            </a:r>
          </a:p>
          <a:p>
            <a:r>
              <a:rPr lang="en-US" sz="4000" b="1" dirty="0">
                <a:solidFill>
                  <a:schemeClr val="tx1"/>
                </a:solidFill>
                <a:latin typeface="Optima" panose="020B0502050508020304" pitchFamily="34" charset="0"/>
              </a:rPr>
              <a:t>	because of God’s amazing grace (2:11-22).</a:t>
            </a:r>
            <a:endParaRPr lang="en-US" sz="4400" b="1" i="1" dirty="0">
              <a:solidFill>
                <a:schemeClr val="tx1"/>
              </a:solidFill>
              <a:latin typeface="Optima" panose="020B0502050508020304" pitchFamily="34" charset="0"/>
            </a:endParaRPr>
          </a:p>
          <a:p>
            <a:endParaRPr lang="en-US" sz="4000" b="1" dirty="0"/>
          </a:p>
        </p:txBody>
      </p:sp>
    </p:spTree>
    <p:extLst>
      <p:ext uri="{BB962C8B-B14F-4D97-AF65-F5344CB8AC3E}">
        <p14:creationId xmlns:p14="http://schemas.microsoft.com/office/powerpoint/2010/main" val="149283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14" y="178676"/>
            <a:ext cx="11592910" cy="580801"/>
          </a:xfrm>
        </p:spPr>
        <p:txBody>
          <a:bodyPr>
            <a:normAutofit/>
          </a:bodyPr>
          <a:lstStyle/>
          <a:p>
            <a:r>
              <a:rPr lang="en-US" sz="2800" dirty="0"/>
              <a:t>Ephesians  3:1-13       </a:t>
            </a:r>
            <a:r>
              <a:rPr lang="en-US" sz="2800" b="1" dirty="0"/>
              <a:t>The Unfathomable Riches of Christ</a:t>
            </a:r>
            <a:endParaRPr lang="en-US" sz="2800" dirty="0"/>
          </a:p>
        </p:txBody>
      </p:sp>
      <p:sp>
        <p:nvSpPr>
          <p:cNvPr id="3" name="Subtitle 2"/>
          <p:cNvSpPr>
            <a:spLocks noGrp="1"/>
          </p:cNvSpPr>
          <p:nvPr>
            <p:ph type="subTitle" idx="1"/>
          </p:nvPr>
        </p:nvSpPr>
        <p:spPr>
          <a:xfrm>
            <a:off x="115614" y="1001213"/>
            <a:ext cx="11897710" cy="5683365"/>
          </a:xfrm>
        </p:spPr>
        <p:txBody>
          <a:bodyPr>
            <a:normAutofit/>
          </a:bodyPr>
          <a:lstStyle/>
          <a:p>
            <a:r>
              <a:rPr lang="en-US" sz="4000" b="1" dirty="0"/>
              <a:t>Verse 3</a:t>
            </a:r>
          </a:p>
          <a:p>
            <a:r>
              <a:rPr lang="en-US" sz="4000" b="1" dirty="0"/>
              <a:t>  </a:t>
            </a:r>
            <a:r>
              <a:rPr lang="en-US" sz="4800" b="1" i="1" dirty="0">
                <a:solidFill>
                  <a:schemeClr val="tx1"/>
                </a:solidFill>
                <a:latin typeface="Optima" panose="020B0502050508020304" pitchFamily="34" charset="0"/>
              </a:rPr>
              <a:t>Stewardship = oikonomia</a:t>
            </a:r>
          </a:p>
          <a:p>
            <a:r>
              <a:rPr lang="en-US" sz="4800" b="1" dirty="0"/>
              <a:t>	</a:t>
            </a:r>
            <a:r>
              <a:rPr lang="en-US" sz="4800" b="1" i="1" dirty="0">
                <a:solidFill>
                  <a:schemeClr val="tx1"/>
                </a:solidFill>
              </a:rPr>
              <a:t>oikos</a:t>
            </a:r>
            <a:r>
              <a:rPr lang="en-US" sz="4800" b="1" dirty="0">
                <a:solidFill>
                  <a:schemeClr val="tx1"/>
                </a:solidFill>
              </a:rPr>
              <a:t> – house</a:t>
            </a:r>
          </a:p>
          <a:p>
            <a:r>
              <a:rPr lang="en-US" sz="4800" b="1" i="1" dirty="0">
                <a:solidFill>
                  <a:schemeClr val="tx1"/>
                </a:solidFill>
                <a:latin typeface="Optima" panose="020B0502050508020304" pitchFamily="34" charset="0"/>
              </a:rPr>
              <a:t>	nomos – </a:t>
            </a:r>
            <a:r>
              <a:rPr lang="en-US" sz="4800" b="1" dirty="0">
                <a:solidFill>
                  <a:schemeClr val="tx1"/>
                </a:solidFill>
                <a:latin typeface="Optima" panose="020B0502050508020304" pitchFamily="34" charset="0"/>
              </a:rPr>
              <a:t>law</a:t>
            </a:r>
          </a:p>
          <a:p>
            <a:endParaRPr lang="en-US" sz="900" b="1" dirty="0">
              <a:solidFill>
                <a:schemeClr val="tx1"/>
              </a:solidFill>
              <a:latin typeface="Optima" panose="020B0502050508020304" pitchFamily="34" charset="0"/>
            </a:endParaRPr>
          </a:p>
          <a:p>
            <a:r>
              <a:rPr lang="en-US" sz="4800" b="1" dirty="0">
                <a:solidFill>
                  <a:schemeClr val="tx1"/>
                </a:solidFill>
                <a:latin typeface="Optima" panose="020B0502050508020304" pitchFamily="34" charset="0"/>
              </a:rPr>
              <a:t>  The idea is house rule or administration.</a:t>
            </a:r>
          </a:p>
          <a:p>
            <a:r>
              <a:rPr lang="en-US" sz="4800" b="1" dirty="0">
                <a:solidFill>
                  <a:schemeClr val="tx1"/>
                </a:solidFill>
                <a:latin typeface="Optima" panose="020B0502050508020304" pitchFamily="34" charset="0"/>
              </a:rPr>
              <a:t> The KJV translated this word </a:t>
            </a:r>
            <a:r>
              <a:rPr lang="en-US" sz="4800" b="1" i="1" dirty="0">
                <a:solidFill>
                  <a:schemeClr val="tx1"/>
                </a:solidFill>
                <a:latin typeface="Optima" panose="020B0502050508020304" pitchFamily="34" charset="0"/>
              </a:rPr>
              <a:t>dispensation</a:t>
            </a:r>
            <a:r>
              <a:rPr lang="en-US" sz="4800" b="1" dirty="0">
                <a:solidFill>
                  <a:schemeClr val="tx1"/>
                </a:solidFill>
                <a:latin typeface="Optima" panose="020B0502050508020304" pitchFamily="34" charset="0"/>
              </a:rPr>
              <a:t>.</a:t>
            </a:r>
          </a:p>
        </p:txBody>
      </p:sp>
    </p:spTree>
    <p:extLst>
      <p:ext uri="{BB962C8B-B14F-4D97-AF65-F5344CB8AC3E}">
        <p14:creationId xmlns:p14="http://schemas.microsoft.com/office/powerpoint/2010/main" val="406913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14" y="178676"/>
            <a:ext cx="11592910" cy="580801"/>
          </a:xfrm>
        </p:spPr>
        <p:txBody>
          <a:bodyPr>
            <a:normAutofit/>
          </a:bodyPr>
          <a:lstStyle/>
          <a:p>
            <a:r>
              <a:rPr lang="en-US" sz="2800" dirty="0"/>
              <a:t>Ephesians  3:1-13       </a:t>
            </a:r>
            <a:r>
              <a:rPr lang="en-US" sz="2800" b="1" dirty="0"/>
              <a:t>The Unfathomable Riches of Christ</a:t>
            </a:r>
            <a:endParaRPr lang="en-US" sz="2800" dirty="0"/>
          </a:p>
        </p:txBody>
      </p:sp>
      <p:sp>
        <p:nvSpPr>
          <p:cNvPr id="3" name="Subtitle 2"/>
          <p:cNvSpPr>
            <a:spLocks noGrp="1"/>
          </p:cNvSpPr>
          <p:nvPr>
            <p:ph type="subTitle" idx="1"/>
          </p:nvPr>
        </p:nvSpPr>
        <p:spPr>
          <a:xfrm>
            <a:off x="115614" y="854068"/>
            <a:ext cx="11897710" cy="5683365"/>
          </a:xfrm>
        </p:spPr>
        <p:txBody>
          <a:bodyPr>
            <a:normAutofit lnSpcReduction="10000"/>
          </a:bodyPr>
          <a:lstStyle/>
          <a:p>
            <a:r>
              <a:rPr lang="en-US" sz="4000" b="1" dirty="0"/>
              <a:t>Verse 3</a:t>
            </a:r>
          </a:p>
          <a:p>
            <a:r>
              <a:rPr lang="en-US" sz="4000" b="1" dirty="0"/>
              <a:t>  </a:t>
            </a:r>
            <a:r>
              <a:rPr lang="en-US" sz="4800" b="1" dirty="0">
                <a:solidFill>
                  <a:schemeClr val="tx1"/>
                </a:solidFill>
                <a:latin typeface="Optima" panose="020B0502050508020304" pitchFamily="34" charset="0"/>
              </a:rPr>
              <a:t>Stewardship of God’s grace!</a:t>
            </a:r>
            <a:endParaRPr lang="en-US" sz="1100" b="1" i="1" dirty="0">
              <a:solidFill>
                <a:schemeClr val="tx1"/>
              </a:solidFill>
              <a:latin typeface="Optima" panose="020B0502050508020304" pitchFamily="34" charset="0"/>
            </a:endParaRPr>
          </a:p>
          <a:p>
            <a:r>
              <a:rPr lang="en-US" sz="4800" b="1" i="1" dirty="0">
                <a:solidFill>
                  <a:schemeClr val="tx1"/>
                </a:solidFill>
                <a:latin typeface="Optima" panose="020B0502050508020304" pitchFamily="34" charset="0"/>
              </a:rPr>
              <a:t> </a:t>
            </a:r>
            <a:r>
              <a:rPr lang="en-US" sz="4800" b="1" dirty="0">
                <a:solidFill>
                  <a:schemeClr val="tx1"/>
                </a:solidFill>
                <a:latin typeface="Optima" panose="020B0502050508020304" pitchFamily="34" charset="0"/>
              </a:rPr>
              <a:t>Given to Paul by revelation!</a:t>
            </a:r>
          </a:p>
          <a:p>
            <a:endParaRPr lang="en-US" sz="1000" b="1" dirty="0">
              <a:solidFill>
                <a:schemeClr val="tx1"/>
              </a:solidFill>
              <a:latin typeface="Optima" panose="020B0502050508020304" pitchFamily="34" charset="0"/>
            </a:endParaRPr>
          </a:p>
          <a:p>
            <a:r>
              <a:rPr lang="en-US" sz="3600" b="1" dirty="0">
                <a:solidFill>
                  <a:schemeClr val="tx1"/>
                </a:solidFill>
                <a:latin typeface="Optima" panose="020B0502050508020304" pitchFamily="34" charset="0"/>
              </a:rPr>
              <a:t>  For I would have you know, brethren, that the gospel </a:t>
            </a:r>
          </a:p>
          <a:p>
            <a:r>
              <a:rPr lang="en-US" sz="3600" b="1" dirty="0">
                <a:solidFill>
                  <a:schemeClr val="tx1"/>
                </a:solidFill>
                <a:latin typeface="Optima" panose="020B0502050508020304" pitchFamily="34" charset="0"/>
              </a:rPr>
              <a:t>	which was preached by me is not according to man.</a:t>
            </a:r>
          </a:p>
          <a:p>
            <a:r>
              <a:rPr lang="en-US" sz="3600" b="1" dirty="0">
                <a:solidFill>
                  <a:schemeClr val="tx1"/>
                </a:solidFill>
                <a:latin typeface="Optima" panose="020B0502050508020304" pitchFamily="34" charset="0"/>
              </a:rPr>
              <a:t>	For I neither received it from man, nor was I taught </a:t>
            </a:r>
          </a:p>
          <a:p>
            <a:r>
              <a:rPr lang="en-US" sz="3600" b="1" dirty="0">
                <a:solidFill>
                  <a:schemeClr val="tx1"/>
                </a:solidFill>
                <a:latin typeface="Optima" panose="020B0502050508020304" pitchFamily="34" charset="0"/>
              </a:rPr>
              <a:t>	it, but I received it through a revelation of Jesus </a:t>
            </a:r>
          </a:p>
          <a:p>
            <a:r>
              <a:rPr lang="en-US" sz="3600" b="1" dirty="0">
                <a:solidFill>
                  <a:schemeClr val="tx1"/>
                </a:solidFill>
                <a:latin typeface="Optima" panose="020B0502050508020304" pitchFamily="34" charset="0"/>
              </a:rPr>
              <a:t>	Christ.  					Galatians 1:11-12</a:t>
            </a:r>
          </a:p>
          <a:p>
            <a:endParaRPr lang="en-US" sz="4800" b="1" dirty="0">
              <a:solidFill>
                <a:schemeClr val="tx1"/>
              </a:solidFill>
              <a:latin typeface="Optima" panose="020B0502050508020304" pitchFamily="34" charset="0"/>
            </a:endParaRPr>
          </a:p>
        </p:txBody>
      </p:sp>
    </p:spTree>
    <p:extLst>
      <p:ext uri="{BB962C8B-B14F-4D97-AF65-F5344CB8AC3E}">
        <p14:creationId xmlns:p14="http://schemas.microsoft.com/office/powerpoint/2010/main" val="396140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14" y="178676"/>
            <a:ext cx="11592910" cy="580801"/>
          </a:xfrm>
        </p:spPr>
        <p:txBody>
          <a:bodyPr>
            <a:normAutofit/>
          </a:bodyPr>
          <a:lstStyle/>
          <a:p>
            <a:r>
              <a:rPr lang="en-US" sz="2800" dirty="0"/>
              <a:t>Ephesians  3:1-13       </a:t>
            </a:r>
            <a:r>
              <a:rPr lang="en-US" sz="2800" b="1" dirty="0"/>
              <a:t>The Unfathomable Riches of Christ</a:t>
            </a:r>
            <a:endParaRPr lang="en-US" sz="2800" dirty="0"/>
          </a:p>
        </p:txBody>
      </p:sp>
      <p:sp>
        <p:nvSpPr>
          <p:cNvPr id="3" name="Subtitle 2"/>
          <p:cNvSpPr>
            <a:spLocks noGrp="1"/>
          </p:cNvSpPr>
          <p:nvPr>
            <p:ph type="subTitle" idx="1"/>
          </p:nvPr>
        </p:nvSpPr>
        <p:spPr>
          <a:xfrm>
            <a:off x="115614" y="854068"/>
            <a:ext cx="11897710" cy="5683365"/>
          </a:xfrm>
        </p:spPr>
        <p:txBody>
          <a:bodyPr>
            <a:normAutofit/>
          </a:bodyPr>
          <a:lstStyle/>
          <a:p>
            <a:r>
              <a:rPr lang="en-US" sz="4000" b="1" dirty="0"/>
              <a:t>Verses 3-4</a:t>
            </a:r>
          </a:p>
          <a:p>
            <a:r>
              <a:rPr lang="en-US" sz="4000" b="1" dirty="0"/>
              <a:t>  </a:t>
            </a:r>
            <a:r>
              <a:rPr lang="en-US" sz="4800" b="1" i="1" dirty="0">
                <a:solidFill>
                  <a:schemeClr val="tx1"/>
                </a:solidFill>
                <a:latin typeface="Optima" panose="020B0502050508020304" pitchFamily="34" charset="0"/>
              </a:rPr>
              <a:t>The mystery… </a:t>
            </a:r>
            <a:r>
              <a:rPr lang="en-US" sz="4800" b="1" dirty="0">
                <a:solidFill>
                  <a:schemeClr val="tx1"/>
                </a:solidFill>
                <a:latin typeface="Optima" panose="020B0502050508020304" pitchFamily="34" charset="0"/>
              </a:rPr>
              <a:t>Greek</a:t>
            </a:r>
            <a:r>
              <a:rPr lang="en-US" sz="4800" b="1" i="1" dirty="0">
                <a:solidFill>
                  <a:schemeClr val="tx1"/>
                </a:solidFill>
                <a:latin typeface="Optima" panose="020B0502050508020304" pitchFamily="34" charset="0"/>
              </a:rPr>
              <a:t> – mysterion</a:t>
            </a:r>
          </a:p>
          <a:p>
            <a:endParaRPr lang="en-US" sz="1200" b="1" i="1" dirty="0">
              <a:solidFill>
                <a:schemeClr val="tx1"/>
              </a:solidFill>
              <a:latin typeface="Optima" panose="020B0502050508020304" pitchFamily="34" charset="0"/>
            </a:endParaRPr>
          </a:p>
          <a:p>
            <a:r>
              <a:rPr lang="en-US" sz="4800" b="1" i="1" dirty="0">
                <a:solidFill>
                  <a:schemeClr val="tx1"/>
                </a:solidFill>
                <a:latin typeface="Optima" panose="020B0502050508020304" pitchFamily="34" charset="0"/>
              </a:rPr>
              <a:t>	</a:t>
            </a:r>
            <a:r>
              <a:rPr lang="en-US" sz="5400" b="1" i="1" dirty="0">
                <a:solidFill>
                  <a:schemeClr val="tx1"/>
                </a:solidFill>
                <a:latin typeface="Optima" panose="020B0502050508020304" pitchFamily="34" charset="0"/>
              </a:rPr>
              <a:t>“A hidden or secret thing, not 	obvious to the understanding… a 	hidden purpose or counsel…”</a:t>
            </a:r>
          </a:p>
          <a:p>
            <a:r>
              <a:rPr lang="en-US" sz="1100" b="1" i="1" dirty="0">
                <a:solidFill>
                  <a:schemeClr val="tx1"/>
                </a:solidFill>
                <a:latin typeface="Optima" panose="020B0502050508020304" pitchFamily="34" charset="0"/>
              </a:rPr>
              <a:t>	</a:t>
            </a:r>
            <a:endParaRPr lang="en-US" sz="4800" b="1" i="1" dirty="0">
              <a:solidFill>
                <a:schemeClr val="tx1"/>
              </a:solidFill>
              <a:latin typeface="Optima" panose="020B0502050508020304" pitchFamily="34" charset="0"/>
            </a:endParaRPr>
          </a:p>
        </p:txBody>
      </p:sp>
    </p:spTree>
    <p:extLst>
      <p:ext uri="{BB962C8B-B14F-4D97-AF65-F5344CB8AC3E}">
        <p14:creationId xmlns:p14="http://schemas.microsoft.com/office/powerpoint/2010/main" val="313882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14" y="178676"/>
            <a:ext cx="11592910" cy="580801"/>
          </a:xfrm>
        </p:spPr>
        <p:txBody>
          <a:bodyPr>
            <a:normAutofit/>
          </a:bodyPr>
          <a:lstStyle/>
          <a:p>
            <a:r>
              <a:rPr lang="en-US" sz="2800" dirty="0"/>
              <a:t>Ephesians  3:1-13       </a:t>
            </a:r>
            <a:r>
              <a:rPr lang="en-US" sz="2800" b="1" dirty="0"/>
              <a:t>The Unfathomable Riches of Christ</a:t>
            </a:r>
            <a:endParaRPr lang="en-US" sz="2800" dirty="0"/>
          </a:p>
        </p:txBody>
      </p:sp>
      <p:sp>
        <p:nvSpPr>
          <p:cNvPr id="3" name="Subtitle 2"/>
          <p:cNvSpPr>
            <a:spLocks noGrp="1"/>
          </p:cNvSpPr>
          <p:nvPr>
            <p:ph type="subTitle" idx="1"/>
          </p:nvPr>
        </p:nvSpPr>
        <p:spPr>
          <a:xfrm>
            <a:off x="115614" y="854068"/>
            <a:ext cx="11897710" cy="5683365"/>
          </a:xfrm>
        </p:spPr>
        <p:txBody>
          <a:bodyPr>
            <a:normAutofit lnSpcReduction="10000"/>
          </a:bodyPr>
          <a:lstStyle/>
          <a:p>
            <a:r>
              <a:rPr lang="en-US" sz="4000" b="1" dirty="0"/>
              <a:t>Verse 5</a:t>
            </a:r>
          </a:p>
          <a:p>
            <a:endParaRPr lang="en-US" sz="1200" b="1" dirty="0"/>
          </a:p>
          <a:p>
            <a:r>
              <a:rPr lang="en-US" sz="4000" b="1" dirty="0"/>
              <a:t>  </a:t>
            </a:r>
            <a:r>
              <a:rPr lang="en-US" sz="4800" b="1" i="1" dirty="0">
                <a:solidFill>
                  <a:schemeClr val="tx1"/>
                </a:solidFill>
                <a:latin typeface="Optima" panose="020B0502050508020304" pitchFamily="34" charset="0"/>
              </a:rPr>
              <a:t>The mystery…not made known</a:t>
            </a:r>
          </a:p>
          <a:p>
            <a:endParaRPr lang="en-US" sz="4800" b="1" i="1" dirty="0">
              <a:solidFill>
                <a:schemeClr val="tx1"/>
              </a:solidFill>
              <a:latin typeface="Optima" panose="020B0502050508020304" pitchFamily="34" charset="0"/>
            </a:endParaRPr>
          </a:p>
          <a:p>
            <a:r>
              <a:rPr lang="en-US" sz="4800" b="1" i="1" dirty="0">
                <a:solidFill>
                  <a:schemeClr val="tx1"/>
                </a:solidFill>
                <a:latin typeface="Optima" panose="020B0502050508020304" pitchFamily="34" charset="0"/>
              </a:rPr>
              <a:t>		</a:t>
            </a:r>
            <a:r>
              <a:rPr lang="en-US" sz="7200" b="1" i="1" dirty="0">
                <a:solidFill>
                  <a:schemeClr val="tx1"/>
                </a:solidFill>
                <a:latin typeface="Optima" panose="020B0502050508020304" pitchFamily="34" charset="0"/>
              </a:rPr>
              <a:t>as  </a:t>
            </a:r>
          </a:p>
          <a:p>
            <a:endParaRPr lang="en-US" sz="7200" b="1" i="1" dirty="0">
              <a:solidFill>
                <a:schemeClr val="tx1"/>
              </a:solidFill>
              <a:latin typeface="Optima" panose="020B0502050508020304" pitchFamily="34" charset="0"/>
            </a:endParaRPr>
          </a:p>
          <a:p>
            <a:r>
              <a:rPr lang="en-US" sz="4800" b="1" i="1" dirty="0">
                <a:solidFill>
                  <a:schemeClr val="tx1"/>
                </a:solidFill>
                <a:latin typeface="Optima" panose="020B0502050508020304" pitchFamily="34" charset="0"/>
              </a:rPr>
              <a:t>  it has now been revealed…</a:t>
            </a:r>
          </a:p>
          <a:p>
            <a:r>
              <a:rPr lang="en-US" sz="1100" b="1" i="1" dirty="0">
                <a:solidFill>
                  <a:schemeClr val="tx1"/>
                </a:solidFill>
                <a:latin typeface="Optima" panose="020B0502050508020304" pitchFamily="34" charset="0"/>
              </a:rPr>
              <a:t>	</a:t>
            </a:r>
            <a:endParaRPr lang="en-US" sz="4800" b="1" i="1" dirty="0">
              <a:solidFill>
                <a:schemeClr val="tx1"/>
              </a:solidFill>
              <a:latin typeface="Optima" panose="020B0502050508020304" pitchFamily="34" charset="0"/>
            </a:endParaRPr>
          </a:p>
        </p:txBody>
      </p:sp>
      <p:sp>
        <p:nvSpPr>
          <p:cNvPr id="4" name="Right Brace 3"/>
          <p:cNvSpPr/>
          <p:nvPr/>
        </p:nvSpPr>
        <p:spPr>
          <a:xfrm rot="10800000">
            <a:off x="3584026" y="3205655"/>
            <a:ext cx="831219" cy="1891862"/>
          </a:xfrm>
          <a:prstGeom prst="rightBrace">
            <a:avLst>
              <a:gd name="adj1" fmla="val 8333"/>
              <a:gd name="adj2" fmla="val 51183"/>
            </a:avLst>
          </a:prstGeom>
          <a:ln w="539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Box 4"/>
          <p:cNvSpPr txBox="1"/>
          <p:nvPr/>
        </p:nvSpPr>
        <p:spPr>
          <a:xfrm>
            <a:off x="4702629" y="2782389"/>
            <a:ext cx="7106194" cy="1569660"/>
          </a:xfrm>
          <a:prstGeom prst="rect">
            <a:avLst/>
          </a:prstGeom>
          <a:noFill/>
        </p:spPr>
        <p:txBody>
          <a:bodyPr wrap="square" rtlCol="0">
            <a:spAutoFit/>
          </a:bodyPr>
          <a:lstStyle/>
          <a:p>
            <a:r>
              <a:rPr lang="en-US" sz="3200" b="1" dirty="0"/>
              <a:t>Comparative of degree </a:t>
            </a:r>
            <a:r>
              <a:rPr lang="en-US" sz="3200" dirty="0"/>
              <a:t>= Church </a:t>
            </a:r>
          </a:p>
          <a:p>
            <a:r>
              <a:rPr lang="en-US" sz="3200" dirty="0"/>
              <a:t>  was revealed in the O.T. just to    </a:t>
            </a:r>
          </a:p>
          <a:p>
            <a:r>
              <a:rPr lang="en-US" sz="3200" dirty="0"/>
              <a:t>  lesser degree</a:t>
            </a:r>
          </a:p>
        </p:txBody>
      </p:sp>
      <p:sp>
        <p:nvSpPr>
          <p:cNvPr id="6" name="TextBox 5"/>
          <p:cNvSpPr txBox="1"/>
          <p:nvPr/>
        </p:nvSpPr>
        <p:spPr>
          <a:xfrm>
            <a:off x="4702629" y="4558908"/>
            <a:ext cx="7106194" cy="1077218"/>
          </a:xfrm>
          <a:prstGeom prst="rect">
            <a:avLst/>
          </a:prstGeom>
          <a:noFill/>
        </p:spPr>
        <p:txBody>
          <a:bodyPr wrap="square" rtlCol="0">
            <a:spAutoFit/>
          </a:bodyPr>
          <a:lstStyle/>
          <a:p>
            <a:r>
              <a:rPr lang="en-US" sz="3200" b="1" dirty="0"/>
              <a:t>Comparative of kind </a:t>
            </a:r>
            <a:r>
              <a:rPr lang="en-US" sz="3200" dirty="0"/>
              <a:t>= Church was </a:t>
            </a:r>
          </a:p>
          <a:p>
            <a:r>
              <a:rPr lang="en-US" sz="3200" dirty="0"/>
              <a:t>  not revealed in the O.T. </a:t>
            </a:r>
          </a:p>
        </p:txBody>
      </p:sp>
    </p:spTree>
    <p:extLst>
      <p:ext uri="{BB962C8B-B14F-4D97-AF65-F5344CB8AC3E}">
        <p14:creationId xmlns:p14="http://schemas.microsoft.com/office/powerpoint/2010/main" val="122815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theme/theme1.xml><?xml version="1.0" encoding="utf-8"?>
<a:theme xmlns:a="http://schemas.openxmlformats.org/drawingml/2006/main" name="Brushed Metal 16x9">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2.xml><?xml version="1.0" encoding="utf-8"?>
<a:theme xmlns:a="http://schemas.openxmlformats.org/drawingml/2006/main" name="Office Theme">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14CB3C-DD6A-4589-8D58-5C0829F3884F}">
  <ds:schemaRefs>
    <ds:schemaRef ds:uri="http://schemas.microsoft.com/office/infopath/2007/PartnerControls"/>
    <ds:schemaRef ds:uri="http://www.w3.org/XML/1998/namespace"/>
    <ds:schemaRef ds:uri="http://purl.org/dc/terms/"/>
    <ds:schemaRef ds:uri="http://schemas.microsoft.com/office/2006/documentManagement/types"/>
    <ds:schemaRef ds:uri="http://purl.org/dc/elements/1.1/"/>
    <ds:schemaRef ds:uri="http://purl.org/dc/dcmitype/"/>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94FFF20D-36EF-4221-967D-256FA4FE1D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2C5835C7-785B-4573-B65C-743B0CF8D8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554</Words>
  <Application>Microsoft Office PowerPoint</Application>
  <PresentationFormat>Widescreen</PresentationFormat>
  <Paragraphs>182</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Georgia</vt:lpstr>
      <vt:lpstr>Optima</vt:lpstr>
      <vt:lpstr>Brushed Metal 16x9</vt:lpstr>
      <vt:lpstr>Ephesians  3:1-13</vt:lpstr>
      <vt:lpstr>Ephesians  3:1-13</vt:lpstr>
      <vt:lpstr>Ephesians  3:1-13</vt:lpstr>
      <vt:lpstr>Ephesians  3:1-13</vt:lpstr>
      <vt:lpstr>Ephesians  3:1-13       The Unfathomable Riches of Christ</vt:lpstr>
      <vt:lpstr>Ephesians  3:1-13       The Unfathomable Riches of Christ</vt:lpstr>
      <vt:lpstr>Ephesians  3:1-13       The Unfathomable Riches of Christ</vt:lpstr>
      <vt:lpstr>Ephesians  3:1-13       The Unfathomable Riches of Christ</vt:lpstr>
      <vt:lpstr>Ephesians  3:1-13       The Unfathomable Riches of Christ</vt:lpstr>
      <vt:lpstr>Ephesians  3:1-13       The Unfathomable Riches of Christ</vt:lpstr>
      <vt:lpstr>Ephesians  3:1-13       The Unfathomable Riches of Christ</vt:lpstr>
      <vt:lpstr>Ephesians  3:1-13       The Unfathomable Riches of Christ</vt:lpstr>
      <vt:lpstr>Ephesians  3:1-13       The Unfathomable Riches of Christ</vt:lpstr>
      <vt:lpstr>Ephesians  3:1-13       The Unfathomable Riches of Christ</vt:lpstr>
      <vt:lpstr>Ephesians  3:1-13       The Unfathomable Riches of Christ</vt:lpstr>
      <vt:lpstr>Ephesians  3:1-13       The Unfathomable Riches of Christ</vt:lpstr>
      <vt:lpstr>Ephesians  3:1-13       The Unfathomable Riches of Christ</vt:lpstr>
      <vt:lpstr>Ephesians  3:1-13       The Unfathomable Riches of Christ</vt:lpstr>
      <vt:lpstr>Ephesians  3:1-13       The Unfathomable Riches of Christ</vt:lpstr>
      <vt:lpstr>Ephesians  3:1-13       The Unfathomable Riches of Christ</vt:lpstr>
      <vt:lpstr>Ephesians  3:1-13       The Unfathomable Riches of Christ</vt:lpstr>
      <vt:lpstr>Ephesians  3:1-13       The Unfathomable Riches of Christ</vt:lpstr>
      <vt:lpstr>Ephesians  3:1-13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2013-07-31T17:44:39Z</dcterms:created>
  <dcterms:modified xsi:type="dcterms:W3CDTF">2019-05-20T14:47:07Z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ies>
</file>