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18"/>
  </p:notesMasterIdLst>
  <p:handoutMasterIdLst>
    <p:handoutMasterId r:id="rId19"/>
  </p:handoutMasterIdLst>
  <p:sldIdLst>
    <p:sldId id="267" r:id="rId5"/>
    <p:sldId id="268" r:id="rId6"/>
    <p:sldId id="272" r:id="rId7"/>
    <p:sldId id="286" r:id="rId8"/>
    <p:sldId id="278" r:id="rId9"/>
    <p:sldId id="279" r:id="rId10"/>
    <p:sldId id="280" r:id="rId11"/>
    <p:sldId id="281" r:id="rId12"/>
    <p:sldId id="284" r:id="rId13"/>
    <p:sldId id="282" r:id="rId14"/>
    <p:sldId id="287" r:id="rId15"/>
    <p:sldId id="288" r:id="rId16"/>
    <p:sldId id="28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02"/>
      </p:cViewPr>
      <p:guideLst>
        <p:guide pos="3840"/>
        <p:guide orient="horz" pos="2160"/>
      </p:guideLst>
    </p:cSldViewPr>
  </p:slideViewPr>
  <p:notesTextViewPr>
    <p:cViewPr>
      <p:scale>
        <a:sx n="1" d="1"/>
        <a:sy n="1" d="1"/>
      </p:scale>
      <p:origin x="0" y="0"/>
    </p:cViewPr>
  </p:notesTextViewPr>
  <p:notesViewPr>
    <p:cSldViewPr snapToGrid="0">
      <p:cViewPr varScale="1">
        <p:scale>
          <a:sx n="82" d="100"/>
          <a:sy n="82" d="100"/>
        </p:scale>
        <p:origin x="385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591099-7EBE-4D12-B880-CCA6B38B92A6}" type="datetimeFigureOut">
              <a:rPr lang="en-US" smtClean="0"/>
              <a:t>5/20/2019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3A36C10-A9D4-4995-9BAF-95FBD77A724B}" type="slidenum">
              <a:rPr lang="en-US" smtClean="0"/>
              <a:t>‹#›</a:t>
            </a:fld>
            <a:endParaRPr lang="en-US"/>
          </a:p>
        </p:txBody>
      </p:sp>
    </p:spTree>
    <p:extLst>
      <p:ext uri="{BB962C8B-B14F-4D97-AF65-F5344CB8AC3E}">
        <p14:creationId xmlns:p14="http://schemas.microsoft.com/office/powerpoint/2010/main" val="2509218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CF4299-1721-48C6-878D-74296BE00D21}" type="datetimeFigureOut">
              <a:rPr lang="en-US" smtClean="0"/>
              <a:t>5/20/2019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AEF9EC-8318-4FF6-847E-A85BBD2B7E49}" type="slidenum">
              <a:rPr lang="en-US" smtClean="0"/>
              <a:t>‹#›</a:t>
            </a:fld>
            <a:endParaRPr lang="en-US"/>
          </a:p>
        </p:txBody>
      </p:sp>
    </p:spTree>
    <p:extLst>
      <p:ext uri="{BB962C8B-B14F-4D97-AF65-F5344CB8AC3E}">
        <p14:creationId xmlns:p14="http://schemas.microsoft.com/office/powerpoint/2010/main" val="2283195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61254"/>
            <a:ext cx="8226490" cy="3083767"/>
          </a:xfrm>
        </p:spPr>
        <p:txBody>
          <a:bodyPr anchor="b">
            <a:normAutofit/>
          </a:bodyPr>
          <a:lstStyle>
            <a:lvl1pPr algn="l">
              <a:lnSpc>
                <a:spcPct val="80000"/>
              </a:lnSpc>
              <a:defRPr sz="72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609600" y="3345021"/>
            <a:ext cx="8229600" cy="1371600"/>
          </a:xfrm>
        </p:spPr>
        <p:txBody>
          <a:bodyPr/>
          <a:lstStyle>
            <a:lvl1pPr marL="0" indent="0" algn="l">
              <a:spcBef>
                <a:spcPts val="1200"/>
              </a:spcBef>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580562-E361-4901-81A9-DC99371C70DE}" type="datetime1">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50680" y="365125"/>
            <a:ext cx="1645920" cy="5811838"/>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1295400" y="365125"/>
            <a:ext cx="7624664"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3E088F-5C71-4C3B-A46F-E5E332BBC3D1}" type="datetime1">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F79E80-105D-4CD8-AF07-4CEB9B9063CC}" type="datetime1">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2648" y="265176"/>
            <a:ext cx="8229600" cy="3081528"/>
          </a:xfrm>
        </p:spPr>
        <p:txBody>
          <a:bodyPr anchor="b">
            <a:normAutofit/>
          </a:bodyPr>
          <a:lstStyle>
            <a:lvl1pPr>
              <a:defRPr sz="5400"/>
            </a:lvl1pPr>
          </a:lstStyle>
          <a:p>
            <a:r>
              <a:rPr lang="en-US"/>
              <a:t>Click to edit Master title style</a:t>
            </a:r>
          </a:p>
        </p:txBody>
      </p:sp>
      <p:sp>
        <p:nvSpPr>
          <p:cNvPr id="3" name="Text Placeholder 2"/>
          <p:cNvSpPr>
            <a:spLocks noGrp="1"/>
          </p:cNvSpPr>
          <p:nvPr>
            <p:ph type="body" idx="1"/>
          </p:nvPr>
        </p:nvSpPr>
        <p:spPr>
          <a:xfrm>
            <a:off x="612648" y="3346704"/>
            <a:ext cx="8229600" cy="1371600"/>
          </a:xfrm>
        </p:spPr>
        <p:txBody>
          <a:bodyPr/>
          <a:lstStyle>
            <a:lvl1pPr marL="0" indent="0">
              <a:spcBef>
                <a:spcPts val="1200"/>
              </a:spcBef>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p>
            <a:fld id="{059F2C64-0D63-44AF-997A-1B1FE1A96E19}" type="datetime1">
              <a:rPr lang="en-US" smtClean="0"/>
              <a:t>5/20/2019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1" y="1828800"/>
            <a:ext cx="4572000" cy="43481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24599" y="1828800"/>
            <a:ext cx="4572000" cy="43481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93EA110-C81D-4C5F-84B3-B5F5E7416EB9}" type="datetime1">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98448" y="1627258"/>
            <a:ext cx="4572000" cy="68580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8448" y="2331720"/>
            <a:ext cx="4572000" cy="384048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27648" y="1627258"/>
            <a:ext cx="4572000" cy="68580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27648" y="2331720"/>
            <a:ext cx="4572000" cy="384048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8EC5ED-4C80-4726-926C-338D85485045}" type="datetime1">
              <a:rPr lang="en-US" smtClean="0"/>
              <a:t>5/20/2019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647976-C764-44D0-930D-1AC5846C8450}" type="datetime1">
              <a:rPr lang="en-US" smtClean="0"/>
              <a:t>5/20/2019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FA5702-ECF8-4274-B6BF-9D5EEBC26FE5}" type="datetime1">
              <a:rPr lang="en-US" smtClean="0"/>
              <a:t>5/20/2019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hidden">
          <a:xfrm>
            <a:off x="0" y="0"/>
            <a:ext cx="7315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79330" y="457200"/>
            <a:ext cx="3603070" cy="155448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606490" y="685800"/>
            <a:ext cx="610222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979330" y="2101850"/>
            <a:ext cx="3603070" cy="1828800"/>
          </a:xfrm>
        </p:spPr>
        <p:txBody>
          <a:bodyPr/>
          <a:lstStyle>
            <a:lvl1pPr marL="0" indent="0">
              <a:spcBef>
                <a:spcPts val="12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566C6A-A83C-4E27-990F-89F11F779CE0}" type="datetime1">
              <a:rPr lang="en-US" smtClean="0"/>
              <a:t>5/20/2019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bwMode="hidden">
          <a:xfrm>
            <a:off x="0" y="0"/>
            <a:ext cx="7315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82712" y="457200"/>
            <a:ext cx="3602736" cy="155448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0" y="-1"/>
            <a:ext cx="7315200" cy="6858000"/>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982712" y="2101850"/>
            <a:ext cx="3602736" cy="1828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5400" y="362303"/>
            <a:ext cx="9601200" cy="106994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295400" y="1828799"/>
            <a:ext cx="9601200" cy="43481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419253" y="6385492"/>
            <a:ext cx="982047" cy="228600"/>
          </a:xfrm>
          <a:prstGeom prst="rect">
            <a:avLst/>
          </a:prstGeom>
        </p:spPr>
        <p:txBody>
          <a:bodyPr vert="horz" lIns="91440" tIns="45720" rIns="91440" bIns="45720" rtlCol="0" anchor="ctr"/>
          <a:lstStyle>
            <a:lvl1pPr algn="r">
              <a:defRPr sz="800">
                <a:solidFill>
                  <a:schemeClr val="accent1"/>
                </a:solidFill>
              </a:defRPr>
            </a:lvl1pPr>
          </a:lstStyle>
          <a:p>
            <a:fld id="{D14E86EA-95E3-4DA0-97E2-7D1BBAC51A0F}" type="datetime1">
              <a:rPr lang="en-US" smtClean="0"/>
              <a:t>5/20/2019</a:t>
            </a:fld>
            <a:endParaRPr lang="en-US"/>
          </a:p>
        </p:txBody>
      </p:sp>
      <p:sp>
        <p:nvSpPr>
          <p:cNvPr id="5" name="Footer Placeholder 4"/>
          <p:cNvSpPr>
            <a:spLocks noGrp="1"/>
          </p:cNvSpPr>
          <p:nvPr>
            <p:ph type="ftr" sz="quarter" idx="3"/>
          </p:nvPr>
        </p:nvSpPr>
        <p:spPr>
          <a:xfrm>
            <a:off x="609600" y="6385492"/>
            <a:ext cx="6099048" cy="228600"/>
          </a:xfrm>
          <a:prstGeom prst="rect">
            <a:avLst/>
          </a:prstGeom>
        </p:spPr>
        <p:txBody>
          <a:bodyPr vert="horz" lIns="91440" tIns="45720" rIns="91440" bIns="45720" rtlCol="0" anchor="ctr"/>
          <a:lstStyle>
            <a:lvl1pPr algn="l">
              <a:defRPr sz="800">
                <a:solidFill>
                  <a:schemeClr val="accent1"/>
                </a:solidFill>
              </a:defRPr>
            </a:lvl1pPr>
          </a:lstStyle>
          <a:p>
            <a:endParaRPr lang="en-US" dirty="0"/>
          </a:p>
        </p:txBody>
      </p:sp>
      <p:sp>
        <p:nvSpPr>
          <p:cNvPr id="6" name="Slide Number Placeholder 5"/>
          <p:cNvSpPr>
            <a:spLocks noGrp="1"/>
          </p:cNvSpPr>
          <p:nvPr>
            <p:ph type="sldNum" sz="quarter" idx="4"/>
          </p:nvPr>
        </p:nvSpPr>
        <p:spPr>
          <a:xfrm>
            <a:off x="10753532" y="6385492"/>
            <a:ext cx="828868" cy="228600"/>
          </a:xfrm>
          <a:prstGeom prst="rect">
            <a:avLst/>
          </a:prstGeom>
        </p:spPr>
        <p:txBody>
          <a:bodyPr vert="horz" lIns="91440" tIns="45720" rIns="91440" bIns="45720" rtlCol="0" anchor="ctr"/>
          <a:lstStyle>
            <a:lvl1pPr algn="r">
              <a:defRPr sz="800">
                <a:solidFill>
                  <a:schemeClr val="accent1"/>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94325986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Clr>
          <a:schemeClr val="accent1"/>
        </a:buClr>
        <a:buFont typeface="Arial"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96012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18872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t>Faithfulness in Family (6:1-4) &amp; Workplace (6:5-9)</a:t>
            </a:r>
            <a:endParaRPr lang="en-US" dirty="0"/>
          </a:p>
        </p:txBody>
      </p:sp>
      <p:sp>
        <p:nvSpPr>
          <p:cNvPr id="3" name="Subtitle 2"/>
          <p:cNvSpPr>
            <a:spLocks noGrp="1"/>
          </p:cNvSpPr>
          <p:nvPr>
            <p:ph type="subTitle" idx="1"/>
          </p:nvPr>
        </p:nvSpPr>
        <p:spPr/>
        <p:txBody>
          <a:bodyPr/>
          <a:lstStyle/>
          <a:p>
            <a:r>
              <a:rPr lang="en-US" b="1" dirty="0"/>
              <a:t>Ephesians 6:1-9</a:t>
            </a:r>
            <a:endParaRPr lang="en-US" dirty="0"/>
          </a:p>
        </p:txBody>
      </p:sp>
      <p:sp>
        <p:nvSpPr>
          <p:cNvPr id="4" name="Rectangle 3">
            <a:extLst>
              <a:ext uri="{FF2B5EF4-FFF2-40B4-BE49-F238E27FC236}">
                <a16:creationId xmlns:a16="http://schemas.microsoft.com/office/drawing/2014/main" id="{BF910CD4-0E16-4E9C-A1BA-58D525226522}"/>
              </a:ext>
            </a:extLst>
          </p:cNvPr>
          <p:cNvSpPr/>
          <p:nvPr/>
        </p:nvSpPr>
        <p:spPr>
          <a:xfrm>
            <a:off x="10699335" y="5853867"/>
            <a:ext cx="1525986" cy="4975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close up of a sign&#10;&#10;Description automatically generated">
            <a:extLst>
              <a:ext uri="{FF2B5EF4-FFF2-40B4-BE49-F238E27FC236}">
                <a16:creationId xmlns:a16="http://schemas.microsoft.com/office/drawing/2014/main" id="{35AB5F9E-801A-4767-ACC1-4830B67B1F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28451" y="5934920"/>
            <a:ext cx="952500" cy="361950"/>
          </a:xfrm>
          <a:prstGeom prst="rect">
            <a:avLst/>
          </a:prstGeom>
        </p:spPr>
      </p:pic>
      <p:sp>
        <p:nvSpPr>
          <p:cNvPr id="6" name="TextBox 5">
            <a:extLst>
              <a:ext uri="{FF2B5EF4-FFF2-40B4-BE49-F238E27FC236}">
                <a16:creationId xmlns:a16="http://schemas.microsoft.com/office/drawing/2014/main" id="{0B0A929E-2A2E-4421-9CA5-BB32D5C77768}"/>
              </a:ext>
            </a:extLst>
          </p:cNvPr>
          <p:cNvSpPr txBox="1"/>
          <p:nvPr/>
        </p:nvSpPr>
        <p:spPr>
          <a:xfrm>
            <a:off x="7313216" y="5823507"/>
            <a:ext cx="3386119" cy="584775"/>
          </a:xfrm>
          <a:prstGeom prst="rect">
            <a:avLst/>
          </a:prstGeom>
          <a:noFill/>
        </p:spPr>
        <p:txBody>
          <a:bodyPr wrap="none" rtlCol="0">
            <a:spAutoFit/>
          </a:bodyPr>
          <a:lstStyle/>
          <a:p>
            <a:pPr algn="r"/>
            <a:r>
              <a:rPr lang="en-US" sz="1600" b="1" dirty="0">
                <a:latin typeface="Arial" panose="020B0604020202020204" pitchFamily="34" charset="0"/>
                <a:cs typeface="Arial" panose="020B0604020202020204" pitchFamily="34" charset="0"/>
              </a:rPr>
              <a:t>GRACE EVANGELICAL SOCIETY</a:t>
            </a:r>
          </a:p>
          <a:p>
            <a:pPr algn="r"/>
            <a:r>
              <a:rPr lang="en-US" sz="1600" i="1" dirty="0">
                <a:latin typeface="+mj-lt"/>
                <a:cs typeface="Arial" panose="020B0604020202020204" pitchFamily="34" charset="0"/>
              </a:rPr>
              <a:t>National Conference 2019</a:t>
            </a:r>
          </a:p>
        </p:txBody>
      </p:sp>
    </p:spTree>
    <p:extLst>
      <p:ext uri="{BB962C8B-B14F-4D97-AF65-F5344CB8AC3E}">
        <p14:creationId xmlns:p14="http://schemas.microsoft.com/office/powerpoint/2010/main" val="1051878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9C188-EB37-40A2-A635-76FD8A13AF03}"/>
              </a:ext>
            </a:extLst>
          </p:cNvPr>
          <p:cNvSpPr>
            <a:spLocks noGrp="1"/>
          </p:cNvSpPr>
          <p:nvPr>
            <p:ph type="title"/>
          </p:nvPr>
        </p:nvSpPr>
        <p:spPr/>
        <p:txBody>
          <a:bodyPr/>
          <a:lstStyle/>
          <a:p>
            <a:r>
              <a:rPr lang="en-US" b="1" dirty="0"/>
              <a:t>Christian Employees Glorify God in the Workplace by Working Hard (6:5-8)</a:t>
            </a:r>
            <a:endParaRPr lang="en-US" dirty="0"/>
          </a:p>
        </p:txBody>
      </p:sp>
      <p:sp>
        <p:nvSpPr>
          <p:cNvPr id="3" name="Content Placeholder 2">
            <a:extLst>
              <a:ext uri="{FF2B5EF4-FFF2-40B4-BE49-F238E27FC236}">
                <a16:creationId xmlns:a16="http://schemas.microsoft.com/office/drawing/2014/main" id="{BFF176FA-AF73-4807-BED3-0805E92CC0DB}"/>
              </a:ext>
            </a:extLst>
          </p:cNvPr>
          <p:cNvSpPr>
            <a:spLocks noGrp="1"/>
          </p:cNvSpPr>
          <p:nvPr>
            <p:ph idx="1"/>
          </p:nvPr>
        </p:nvSpPr>
        <p:spPr>
          <a:xfrm>
            <a:off x="1295400" y="1828800"/>
            <a:ext cx="9601200" cy="4496499"/>
          </a:xfrm>
        </p:spPr>
        <p:txBody>
          <a:bodyPr>
            <a:noAutofit/>
          </a:bodyPr>
          <a:lstStyle/>
          <a:p>
            <a:r>
              <a:rPr lang="en-US" sz="2800" i="1" dirty="0"/>
              <a:t>Part of the good works which God prepared beforehand for the church (Eph 2:10) are exemplary employee-employer relations. </a:t>
            </a:r>
          </a:p>
          <a:p>
            <a:r>
              <a:rPr lang="en-US" sz="2800" i="1" dirty="0"/>
              <a:t>Christian employees should serve wholeheartedly, as to the Lord, even if they do not like their bosses. </a:t>
            </a:r>
          </a:p>
          <a:p>
            <a:r>
              <a:rPr lang="en-US" sz="2800" dirty="0"/>
              <a:t>The Bema is clearly implied in Ephesians 6:8.</a:t>
            </a:r>
          </a:p>
          <a:p>
            <a:r>
              <a:rPr lang="en-US" sz="2800" dirty="0"/>
              <a:t>Foulkes: “To him [our Master in heaven] both must give account” (p. 176). </a:t>
            </a:r>
          </a:p>
          <a:p>
            <a:endParaRPr lang="en-US" sz="2800" dirty="0"/>
          </a:p>
          <a:p>
            <a:endParaRPr lang="en-US" sz="2800" i="1" dirty="0"/>
          </a:p>
        </p:txBody>
      </p:sp>
    </p:spTree>
    <p:extLst>
      <p:ext uri="{BB962C8B-B14F-4D97-AF65-F5344CB8AC3E}">
        <p14:creationId xmlns:p14="http://schemas.microsoft.com/office/powerpoint/2010/main" val="3774038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9D52B-D5CF-4531-8C71-90BE40117232}"/>
              </a:ext>
            </a:extLst>
          </p:cNvPr>
          <p:cNvSpPr>
            <a:spLocks noGrp="1"/>
          </p:cNvSpPr>
          <p:nvPr>
            <p:ph type="title"/>
          </p:nvPr>
        </p:nvSpPr>
        <p:spPr/>
        <p:txBody>
          <a:bodyPr/>
          <a:lstStyle/>
          <a:p>
            <a:r>
              <a:rPr lang="en-US" dirty="0"/>
              <a:t>Christian Bosses Glorify God in the Workplace by Being Fair, Kind, and Loving (6:9)</a:t>
            </a:r>
          </a:p>
        </p:txBody>
      </p:sp>
      <p:sp>
        <p:nvSpPr>
          <p:cNvPr id="3" name="Content Placeholder 2">
            <a:extLst>
              <a:ext uri="{FF2B5EF4-FFF2-40B4-BE49-F238E27FC236}">
                <a16:creationId xmlns:a16="http://schemas.microsoft.com/office/drawing/2014/main" id="{1A55D976-9287-4941-A7F2-EAD1A70A36EB}"/>
              </a:ext>
            </a:extLst>
          </p:cNvPr>
          <p:cNvSpPr>
            <a:spLocks noGrp="1"/>
          </p:cNvSpPr>
          <p:nvPr>
            <p:ph idx="1"/>
          </p:nvPr>
        </p:nvSpPr>
        <p:spPr/>
        <p:txBody>
          <a:bodyPr>
            <a:normAutofit fontScale="92500" lnSpcReduction="20000"/>
          </a:bodyPr>
          <a:lstStyle/>
          <a:p>
            <a:r>
              <a:rPr lang="en-US" sz="2800" dirty="0"/>
              <a:t>Application regarding Christian bosses not threatening is hard to apply in the modern workplace. </a:t>
            </a:r>
          </a:p>
          <a:p>
            <a:r>
              <a:rPr lang="en-US" sz="2800" dirty="0"/>
              <a:t>Here are some suggested application re. not threatening your employees: </a:t>
            </a:r>
          </a:p>
          <a:p>
            <a:pPr lvl="2"/>
            <a:r>
              <a:rPr lang="en-US" sz="2800" dirty="0"/>
              <a:t>Avoid yelling at them.</a:t>
            </a:r>
          </a:p>
          <a:p>
            <a:pPr lvl="2"/>
            <a:r>
              <a:rPr lang="en-US" sz="2800" dirty="0"/>
              <a:t>Avoid cussing at them.</a:t>
            </a:r>
          </a:p>
          <a:p>
            <a:pPr lvl="2"/>
            <a:r>
              <a:rPr lang="en-US" sz="2800" dirty="0"/>
              <a:t>Avoid embarrassing and insulting them.</a:t>
            </a:r>
          </a:p>
          <a:p>
            <a:pPr lvl="2"/>
            <a:r>
              <a:rPr lang="en-US" sz="2800" dirty="0"/>
              <a:t>Avoid grabbing or pushing them. </a:t>
            </a:r>
          </a:p>
          <a:p>
            <a:pPr lvl="2"/>
            <a:r>
              <a:rPr lang="en-US" sz="2800" dirty="0"/>
              <a:t>Avoid micromanaging them. </a:t>
            </a:r>
          </a:p>
          <a:p>
            <a:r>
              <a:rPr lang="en-US" sz="3200" dirty="0"/>
              <a:t>Instead, love and encourage and correct them as needed. </a:t>
            </a:r>
          </a:p>
          <a:p>
            <a:endParaRPr lang="en-US" dirty="0"/>
          </a:p>
        </p:txBody>
      </p:sp>
    </p:spTree>
    <p:extLst>
      <p:ext uri="{BB962C8B-B14F-4D97-AF65-F5344CB8AC3E}">
        <p14:creationId xmlns:p14="http://schemas.microsoft.com/office/powerpoint/2010/main" val="3439088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2000"/>
                                        <p:tgtEl>
                                          <p:spTgt spid="3">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heel(1)">
                                      <p:cBhvr>
                                        <p:cTn id="13" dur="2000"/>
                                        <p:tgtEl>
                                          <p:spTgt spid="3">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heel(1)">
                                      <p:cBhvr>
                                        <p:cTn id="16" dur="2000"/>
                                        <p:tgtEl>
                                          <p:spTgt spid="3">
                                            <p:txEl>
                                              <p:pRg st="3" end="3"/>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heel(1)">
                                      <p:cBhvr>
                                        <p:cTn id="19" dur="2000"/>
                                        <p:tgtEl>
                                          <p:spTgt spid="3">
                                            <p:txEl>
                                              <p:pRg st="4" end="4"/>
                                            </p:txEl>
                                          </p:spTgt>
                                        </p:tgtEl>
                                      </p:cBhvr>
                                    </p:animEffect>
                                  </p:childTnLst>
                                </p:cTn>
                              </p:par>
                              <p:par>
                                <p:cTn id="20" presetID="21" presetClass="entr" presetSubtype="1"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heel(1)">
                                      <p:cBhvr>
                                        <p:cTn id="22" dur="2000"/>
                                        <p:tgtEl>
                                          <p:spTgt spid="3">
                                            <p:txEl>
                                              <p:pRg st="5" end="5"/>
                                            </p:txEl>
                                          </p:spTgt>
                                        </p:tgtEl>
                                      </p:cBhvr>
                                    </p:animEffect>
                                  </p:childTnLst>
                                </p:cTn>
                              </p:par>
                              <p:par>
                                <p:cTn id="23" presetID="21" presetClass="entr" presetSubtype="1"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heel(1)">
                                      <p:cBhvr>
                                        <p:cTn id="25" dur="2000"/>
                                        <p:tgtEl>
                                          <p:spTgt spid="3">
                                            <p:txEl>
                                              <p:pRg st="6" end="6"/>
                                            </p:txEl>
                                          </p:spTgt>
                                        </p:tgtEl>
                                      </p:cBhvr>
                                    </p:animEffect>
                                  </p:childTnLst>
                                </p:cTn>
                              </p:par>
                              <p:par>
                                <p:cTn id="26" presetID="21" presetClass="entr" presetSubtype="1"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heel(1)">
                                      <p:cBhvr>
                                        <p:cTn id="28"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AD1FD-264F-491C-BB48-DAD7AEF3CC1F}"/>
              </a:ext>
            </a:extLst>
          </p:cNvPr>
          <p:cNvSpPr>
            <a:spLocks noGrp="1"/>
          </p:cNvSpPr>
          <p:nvPr>
            <p:ph type="title"/>
          </p:nvPr>
        </p:nvSpPr>
        <p:spPr/>
        <p:txBody>
          <a:bodyPr/>
          <a:lstStyle/>
          <a:p>
            <a:r>
              <a:rPr lang="en-US" dirty="0"/>
              <a:t>Christian Workplaces Are Not Exempt from the Pressures of the Modern World</a:t>
            </a:r>
          </a:p>
        </p:txBody>
      </p:sp>
      <p:sp>
        <p:nvSpPr>
          <p:cNvPr id="3" name="Content Placeholder 2">
            <a:extLst>
              <a:ext uri="{FF2B5EF4-FFF2-40B4-BE49-F238E27FC236}">
                <a16:creationId xmlns:a16="http://schemas.microsoft.com/office/drawing/2014/main" id="{87B78A7F-D1FC-4F9F-B751-14BA68FBA620}"/>
              </a:ext>
            </a:extLst>
          </p:cNvPr>
          <p:cNvSpPr>
            <a:spLocks noGrp="1"/>
          </p:cNvSpPr>
          <p:nvPr>
            <p:ph idx="1"/>
          </p:nvPr>
        </p:nvSpPr>
        <p:spPr/>
        <p:txBody>
          <a:bodyPr>
            <a:normAutofit fontScale="92500" lnSpcReduction="10000"/>
          </a:bodyPr>
          <a:lstStyle/>
          <a:p>
            <a:endParaRPr lang="en-US" dirty="0"/>
          </a:p>
          <a:p>
            <a:r>
              <a:rPr lang="en-US" sz="2800" dirty="0"/>
              <a:t>Christian employees at churches and Christian organization can easily feel entitled. </a:t>
            </a:r>
          </a:p>
          <a:p>
            <a:r>
              <a:rPr lang="en-US" sz="2800" dirty="0"/>
              <a:t>Sometimes Christian employees in Christian workplaces feel they work too many hours and receive too little pay. They can develop bad attitudes and bad habits.  </a:t>
            </a:r>
          </a:p>
          <a:p>
            <a:r>
              <a:rPr lang="en-US" sz="2800" dirty="0"/>
              <a:t>Pastors and parachurch workers can become so discouraged that they end up leaving the ministry over workplace conflict. </a:t>
            </a:r>
          </a:p>
          <a:p>
            <a:r>
              <a:rPr lang="en-US" sz="2800" dirty="0"/>
              <a:t>Christians in Christian workplaces (both bosses and those being supervised) especially need to apply Eph 6:5-9. </a:t>
            </a:r>
          </a:p>
          <a:p>
            <a:endParaRPr lang="en-US" sz="2800" dirty="0"/>
          </a:p>
          <a:p>
            <a:endParaRPr lang="en-US" sz="2800" dirty="0"/>
          </a:p>
          <a:p>
            <a:endParaRPr lang="en-US" sz="2800" dirty="0"/>
          </a:p>
        </p:txBody>
      </p:sp>
    </p:spTree>
    <p:extLst>
      <p:ext uri="{BB962C8B-B14F-4D97-AF65-F5344CB8AC3E}">
        <p14:creationId xmlns:p14="http://schemas.microsoft.com/office/powerpoint/2010/main" val="20625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9C188-EB37-40A2-A635-76FD8A13AF03}"/>
              </a:ext>
            </a:extLst>
          </p:cNvPr>
          <p:cNvSpPr>
            <a:spLocks noGrp="1"/>
          </p:cNvSpPr>
          <p:nvPr>
            <p:ph type="title"/>
          </p:nvPr>
        </p:nvSpPr>
        <p:spPr/>
        <p:txBody>
          <a:bodyPr/>
          <a:lstStyle/>
          <a:p>
            <a:r>
              <a:rPr lang="en-US" b="1" dirty="0"/>
              <a:t>Conclusion: May Our Lives at Home and Work Glorify God</a:t>
            </a:r>
            <a:endParaRPr lang="en-US" dirty="0"/>
          </a:p>
        </p:txBody>
      </p:sp>
      <p:sp>
        <p:nvSpPr>
          <p:cNvPr id="3" name="Content Placeholder 2">
            <a:extLst>
              <a:ext uri="{FF2B5EF4-FFF2-40B4-BE49-F238E27FC236}">
                <a16:creationId xmlns:a16="http://schemas.microsoft.com/office/drawing/2014/main" id="{BFF176FA-AF73-4807-BED3-0805E92CC0DB}"/>
              </a:ext>
            </a:extLst>
          </p:cNvPr>
          <p:cNvSpPr>
            <a:spLocks noGrp="1"/>
          </p:cNvSpPr>
          <p:nvPr>
            <p:ph idx="1"/>
          </p:nvPr>
        </p:nvSpPr>
        <p:spPr/>
        <p:txBody>
          <a:bodyPr>
            <a:normAutofit/>
          </a:bodyPr>
          <a:lstStyle/>
          <a:p>
            <a:r>
              <a:rPr lang="en-US" sz="3200" dirty="0"/>
              <a:t>It is harder today for Christians to be good parents and good employees because in many cases both parents work full time outside the home. </a:t>
            </a:r>
          </a:p>
          <a:p>
            <a:r>
              <a:rPr lang="en-US" sz="3200" dirty="0"/>
              <a:t>If anything, the increased work of Christian women outside the home makes the message of Eph 6:1-9 that much more important. </a:t>
            </a:r>
          </a:p>
        </p:txBody>
      </p:sp>
    </p:spTree>
    <p:extLst>
      <p:ext uri="{BB962C8B-B14F-4D97-AF65-F5344CB8AC3E}">
        <p14:creationId xmlns:p14="http://schemas.microsoft.com/office/powerpoint/2010/main" val="981710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Paul answers two important questions re. family:</a:t>
            </a:r>
          </a:p>
        </p:txBody>
      </p:sp>
      <p:sp>
        <p:nvSpPr>
          <p:cNvPr id="3" name="Content Placeholder 2"/>
          <p:cNvSpPr>
            <a:spLocks noGrp="1"/>
          </p:cNvSpPr>
          <p:nvPr>
            <p:ph idx="1"/>
          </p:nvPr>
        </p:nvSpPr>
        <p:spPr/>
        <p:txBody>
          <a:bodyPr>
            <a:normAutofit/>
          </a:bodyPr>
          <a:lstStyle/>
          <a:p>
            <a:r>
              <a:rPr lang="en-US" sz="3200" dirty="0"/>
              <a:t>What is the responsibility of Christian children in the home?</a:t>
            </a:r>
          </a:p>
          <a:p>
            <a:r>
              <a:rPr lang="en-US" sz="3200" dirty="0"/>
              <a:t>What responsibility do Christian parents have in parenting?</a:t>
            </a:r>
          </a:p>
          <a:p>
            <a:endParaRPr lang="en-US" sz="3200" dirty="0"/>
          </a:p>
        </p:txBody>
      </p:sp>
    </p:spTree>
    <p:extLst>
      <p:ext uri="{BB962C8B-B14F-4D97-AF65-F5344CB8AC3E}">
        <p14:creationId xmlns:p14="http://schemas.microsoft.com/office/powerpoint/2010/main" val="3346596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Submitting to One Another in the Fear of God</a:t>
            </a:r>
            <a:endParaRPr lang="en-US" dirty="0"/>
          </a:p>
        </p:txBody>
      </p:sp>
      <p:sp>
        <p:nvSpPr>
          <p:cNvPr id="3" name="Text Placeholder 2"/>
          <p:cNvSpPr>
            <a:spLocks noGrp="1"/>
          </p:cNvSpPr>
          <p:nvPr>
            <p:ph type="body" idx="1"/>
          </p:nvPr>
        </p:nvSpPr>
        <p:spPr/>
        <p:txBody>
          <a:bodyPr/>
          <a:lstStyle/>
          <a:p>
            <a:r>
              <a:rPr lang="en-US" b="1" dirty="0"/>
              <a:t>(Ephesians 5:21)</a:t>
            </a:r>
            <a:endParaRPr lang="en-US" dirty="0"/>
          </a:p>
        </p:txBody>
      </p:sp>
    </p:spTree>
    <p:extLst>
      <p:ext uri="{BB962C8B-B14F-4D97-AF65-F5344CB8AC3E}">
        <p14:creationId xmlns:p14="http://schemas.microsoft.com/office/powerpoint/2010/main" val="399975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2454" y="262759"/>
            <a:ext cx="9478500" cy="1873573"/>
          </a:xfrm>
        </p:spPr>
        <p:txBody>
          <a:bodyPr>
            <a:normAutofit fontScale="90000"/>
          </a:bodyPr>
          <a:lstStyle/>
          <a:p>
            <a:r>
              <a:rPr lang="en-US" b="1" dirty="0">
                <a:solidFill>
                  <a:schemeClr val="accent1"/>
                </a:solidFill>
              </a:rPr>
              <a:t>Ephesians 6:1-9 Is Part of Eph 5:21—6:9.</a:t>
            </a:r>
          </a:p>
        </p:txBody>
      </p:sp>
      <p:sp>
        <p:nvSpPr>
          <p:cNvPr id="3" name="Subtitle 2"/>
          <p:cNvSpPr>
            <a:spLocks noGrp="1"/>
          </p:cNvSpPr>
          <p:nvPr>
            <p:ph type="subTitle" idx="1"/>
          </p:nvPr>
        </p:nvSpPr>
        <p:spPr>
          <a:xfrm>
            <a:off x="462455" y="2209800"/>
            <a:ext cx="11235560" cy="3914775"/>
          </a:xfrm>
        </p:spPr>
        <p:txBody>
          <a:bodyPr>
            <a:normAutofit fontScale="92500"/>
          </a:bodyPr>
          <a:lstStyle/>
          <a:p>
            <a:pPr marL="685800" indent="-685800">
              <a:buFont typeface="Arial" panose="020B0604020202020204" pitchFamily="34" charset="0"/>
              <a:buChar char="•"/>
            </a:pPr>
            <a:r>
              <a:rPr lang="en-US" sz="3800" b="1" dirty="0">
                <a:solidFill>
                  <a:schemeClr val="tx1"/>
                </a:solidFill>
              </a:rPr>
              <a:t>Paul ends his general discussion about the wise walk (Eph 5:1-21) by saying, “subjecting yourselves to one another in the fear of God.” He then gives three examples. </a:t>
            </a:r>
          </a:p>
          <a:p>
            <a:pPr marL="685800" indent="-685800">
              <a:buFont typeface="Arial" panose="020B0604020202020204" pitchFamily="34" charset="0"/>
              <a:buChar char="•"/>
            </a:pPr>
            <a:r>
              <a:rPr lang="en-US" sz="3800" b="1" dirty="0">
                <a:solidFill>
                  <a:schemeClr val="tx1"/>
                </a:solidFill>
              </a:rPr>
              <a:t>Ephesians 5:21 sets the stage for Eph 5:22-23, wives and husbands, 6:1-4, children and parents, and 6:5-9, slaves and masters. </a:t>
            </a:r>
          </a:p>
          <a:p>
            <a:pPr marL="685800" indent="-685800">
              <a:buFont typeface="Arial" panose="020B0604020202020204" pitchFamily="34" charset="0"/>
              <a:buChar char="•"/>
            </a:pPr>
            <a:endParaRPr lang="en-US" sz="3800" b="1" dirty="0">
              <a:solidFill>
                <a:schemeClr val="tx1"/>
              </a:solidFill>
            </a:endParaRPr>
          </a:p>
          <a:p>
            <a:endParaRPr lang="en-US" sz="4800" b="1" dirty="0"/>
          </a:p>
        </p:txBody>
      </p:sp>
    </p:spTree>
    <p:extLst>
      <p:ext uri="{BB962C8B-B14F-4D97-AF65-F5344CB8AC3E}">
        <p14:creationId xmlns:p14="http://schemas.microsoft.com/office/powerpoint/2010/main" val="3757994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Glorifying God in the Parent-Child Relationship </a:t>
            </a:r>
            <a:endParaRPr lang="en-US" dirty="0"/>
          </a:p>
        </p:txBody>
      </p:sp>
      <p:sp>
        <p:nvSpPr>
          <p:cNvPr id="3" name="Text Placeholder 2"/>
          <p:cNvSpPr>
            <a:spLocks noGrp="1"/>
          </p:cNvSpPr>
          <p:nvPr>
            <p:ph type="body" idx="1"/>
          </p:nvPr>
        </p:nvSpPr>
        <p:spPr/>
        <p:txBody>
          <a:bodyPr/>
          <a:lstStyle/>
          <a:p>
            <a:r>
              <a:rPr lang="en-US" b="1" dirty="0"/>
              <a:t>(Ephesians 6:1-4)</a:t>
            </a:r>
            <a:endParaRPr lang="en-US" dirty="0"/>
          </a:p>
        </p:txBody>
      </p:sp>
    </p:spTree>
    <p:extLst>
      <p:ext uri="{BB962C8B-B14F-4D97-AF65-F5344CB8AC3E}">
        <p14:creationId xmlns:p14="http://schemas.microsoft.com/office/powerpoint/2010/main" val="1617921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9C188-EB37-40A2-A635-76FD8A13AF03}"/>
              </a:ext>
            </a:extLst>
          </p:cNvPr>
          <p:cNvSpPr>
            <a:spLocks noGrp="1"/>
          </p:cNvSpPr>
          <p:nvPr>
            <p:ph type="title"/>
          </p:nvPr>
        </p:nvSpPr>
        <p:spPr/>
        <p:txBody>
          <a:bodyPr>
            <a:normAutofit/>
          </a:bodyPr>
          <a:lstStyle/>
          <a:p>
            <a:r>
              <a:rPr lang="en-US" sz="2800" b="1" dirty="0"/>
              <a:t>How Christian Children Can Glorify God (6:1-3)</a:t>
            </a:r>
            <a:endParaRPr lang="en-US" sz="2800" dirty="0"/>
          </a:p>
        </p:txBody>
      </p:sp>
      <p:sp>
        <p:nvSpPr>
          <p:cNvPr id="3" name="Content Placeholder 2">
            <a:extLst>
              <a:ext uri="{FF2B5EF4-FFF2-40B4-BE49-F238E27FC236}">
                <a16:creationId xmlns:a16="http://schemas.microsoft.com/office/drawing/2014/main" id="{BFF176FA-AF73-4807-BED3-0805E92CC0DB}"/>
              </a:ext>
            </a:extLst>
          </p:cNvPr>
          <p:cNvSpPr>
            <a:spLocks noGrp="1"/>
          </p:cNvSpPr>
          <p:nvPr>
            <p:ph idx="1"/>
          </p:nvPr>
        </p:nvSpPr>
        <p:spPr/>
        <p:txBody>
          <a:bodyPr>
            <a:normAutofit/>
          </a:bodyPr>
          <a:lstStyle/>
          <a:p>
            <a:r>
              <a:rPr lang="en-US" sz="3600" dirty="0"/>
              <a:t>Abbott says, “‘In the Lord,’ not as defining the limits of the obedience…but rather showing the spirit in which obedience is to be yielded” (p. 176).</a:t>
            </a:r>
          </a:p>
          <a:p>
            <a:r>
              <a:rPr lang="en-US" sz="3600" dirty="0"/>
              <a:t>Part of the good works which God has prepared for the church to do (Eph 2:10) are obedient godly children.</a:t>
            </a:r>
          </a:p>
          <a:p>
            <a:endParaRPr lang="en-US" sz="3600" dirty="0"/>
          </a:p>
          <a:p>
            <a:endParaRPr lang="en-US" dirty="0"/>
          </a:p>
        </p:txBody>
      </p:sp>
    </p:spTree>
    <p:extLst>
      <p:ext uri="{BB962C8B-B14F-4D97-AF65-F5344CB8AC3E}">
        <p14:creationId xmlns:p14="http://schemas.microsoft.com/office/powerpoint/2010/main" val="858782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9C188-EB37-40A2-A635-76FD8A13AF03}"/>
              </a:ext>
            </a:extLst>
          </p:cNvPr>
          <p:cNvSpPr>
            <a:spLocks noGrp="1"/>
          </p:cNvSpPr>
          <p:nvPr>
            <p:ph type="title"/>
          </p:nvPr>
        </p:nvSpPr>
        <p:spPr/>
        <p:txBody>
          <a:bodyPr/>
          <a:lstStyle/>
          <a:p>
            <a:r>
              <a:rPr lang="en-US" b="1" dirty="0"/>
              <a:t>How Christian Parents Can Glorify God (6:4)</a:t>
            </a:r>
            <a:endParaRPr lang="en-US" dirty="0"/>
          </a:p>
        </p:txBody>
      </p:sp>
      <p:sp>
        <p:nvSpPr>
          <p:cNvPr id="3" name="Content Placeholder 2">
            <a:extLst>
              <a:ext uri="{FF2B5EF4-FFF2-40B4-BE49-F238E27FC236}">
                <a16:creationId xmlns:a16="http://schemas.microsoft.com/office/drawing/2014/main" id="{BFF176FA-AF73-4807-BED3-0805E92CC0DB}"/>
              </a:ext>
            </a:extLst>
          </p:cNvPr>
          <p:cNvSpPr>
            <a:spLocks noGrp="1"/>
          </p:cNvSpPr>
          <p:nvPr>
            <p:ph idx="1"/>
          </p:nvPr>
        </p:nvSpPr>
        <p:spPr/>
        <p:txBody>
          <a:bodyPr>
            <a:normAutofit/>
          </a:bodyPr>
          <a:lstStyle/>
          <a:p>
            <a:r>
              <a:rPr lang="en-US" sz="2800" dirty="0"/>
              <a:t>1. Evangelize and disciple the kids. 2. Don’t provoke them.</a:t>
            </a:r>
          </a:p>
          <a:p>
            <a:r>
              <a:rPr lang="en-US" sz="2800" dirty="0"/>
              <a:t>In verse 4 Paul speaks only of fathers. </a:t>
            </a:r>
          </a:p>
          <a:p>
            <a:r>
              <a:rPr lang="en-US" sz="2400" dirty="0"/>
              <a:t>J. B. Bond says, “The father is singled out since he is the head of the home…This responsibility for the early training of children is given not to the local church but to fathers” (TGNTC, Vol. 2, p. 887). </a:t>
            </a:r>
          </a:p>
          <a:p>
            <a:r>
              <a:rPr lang="en-US" sz="2800" dirty="0"/>
              <a:t>How to provoke them: yell, grab, shake, shame them, disrespect them, be super picky, always changing rules, mistreat your spouse.</a:t>
            </a:r>
          </a:p>
          <a:p>
            <a:endParaRPr lang="en-US" sz="2800" dirty="0"/>
          </a:p>
          <a:p>
            <a:endParaRPr lang="en-US" sz="2800" dirty="0"/>
          </a:p>
          <a:p>
            <a:endParaRPr lang="en-US" sz="2800" dirty="0"/>
          </a:p>
        </p:txBody>
      </p:sp>
    </p:spTree>
    <p:extLst>
      <p:ext uri="{BB962C8B-B14F-4D97-AF65-F5344CB8AC3E}">
        <p14:creationId xmlns:p14="http://schemas.microsoft.com/office/powerpoint/2010/main" val="198490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Glorifying God in the Workplace</a:t>
            </a:r>
            <a:endParaRPr lang="en-US" dirty="0"/>
          </a:p>
        </p:txBody>
      </p:sp>
      <p:sp>
        <p:nvSpPr>
          <p:cNvPr id="3" name="Text Placeholder 2"/>
          <p:cNvSpPr>
            <a:spLocks noGrp="1"/>
          </p:cNvSpPr>
          <p:nvPr>
            <p:ph type="body" idx="1"/>
          </p:nvPr>
        </p:nvSpPr>
        <p:spPr/>
        <p:txBody>
          <a:bodyPr/>
          <a:lstStyle/>
          <a:p>
            <a:r>
              <a:rPr lang="en-US" b="1" dirty="0"/>
              <a:t>(Ephesians 6:5-9)</a:t>
            </a:r>
            <a:endParaRPr lang="en-US" dirty="0"/>
          </a:p>
        </p:txBody>
      </p:sp>
    </p:spTree>
    <p:extLst>
      <p:ext uri="{BB962C8B-B14F-4D97-AF65-F5344CB8AC3E}">
        <p14:creationId xmlns:p14="http://schemas.microsoft.com/office/powerpoint/2010/main" val="3973725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49445-EF28-4E16-B18D-F6A2E5C27F29}"/>
              </a:ext>
            </a:extLst>
          </p:cNvPr>
          <p:cNvSpPr>
            <a:spLocks noGrp="1"/>
          </p:cNvSpPr>
          <p:nvPr>
            <p:ph type="title"/>
          </p:nvPr>
        </p:nvSpPr>
        <p:spPr>
          <a:xfrm>
            <a:off x="1295400" y="362303"/>
            <a:ext cx="9601200" cy="1172882"/>
          </a:xfrm>
        </p:spPr>
        <p:txBody>
          <a:bodyPr>
            <a:noAutofit/>
          </a:bodyPr>
          <a:lstStyle/>
          <a:p>
            <a:r>
              <a:rPr lang="en-US" sz="4400" dirty="0"/>
              <a:t>Paul answers two important questions re. employees and bosses:</a:t>
            </a:r>
          </a:p>
        </p:txBody>
      </p:sp>
      <p:sp>
        <p:nvSpPr>
          <p:cNvPr id="3" name="Content Placeholder 2">
            <a:extLst>
              <a:ext uri="{FF2B5EF4-FFF2-40B4-BE49-F238E27FC236}">
                <a16:creationId xmlns:a16="http://schemas.microsoft.com/office/drawing/2014/main" id="{08232866-4FB8-4367-AC3A-B3C3272A7EC0}"/>
              </a:ext>
            </a:extLst>
          </p:cNvPr>
          <p:cNvSpPr>
            <a:spLocks noGrp="1"/>
          </p:cNvSpPr>
          <p:nvPr>
            <p:ph idx="1"/>
          </p:nvPr>
        </p:nvSpPr>
        <p:spPr/>
        <p:txBody>
          <a:bodyPr/>
          <a:lstStyle/>
          <a:p>
            <a:r>
              <a:rPr lang="en-US" sz="3600" dirty="0"/>
              <a:t>What responsibility do Christian employees have toward their bosses?</a:t>
            </a:r>
          </a:p>
          <a:p>
            <a:r>
              <a:rPr lang="en-US" sz="3600" dirty="0"/>
              <a:t>What is the responsibility do Christian bosses have toward their employees?</a:t>
            </a:r>
          </a:p>
          <a:p>
            <a:endParaRPr lang="en-US" dirty="0"/>
          </a:p>
        </p:txBody>
      </p:sp>
    </p:spTree>
    <p:extLst>
      <p:ext uri="{BB962C8B-B14F-4D97-AF65-F5344CB8AC3E}">
        <p14:creationId xmlns:p14="http://schemas.microsoft.com/office/powerpoint/2010/main" val="275009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rushed Metal 16x9">
  <a:themeElements>
    <a:clrScheme name="BrushedMetal">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5A90D1"/>
      </a:hlink>
      <a:folHlink>
        <a:srgbClr val="969696"/>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BrushedMetal">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5A90D1"/>
      </a:hlink>
      <a:folHlink>
        <a:srgbClr val="969696"/>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rushedMetal">
      <a:dk1>
        <a:sysClr val="windowText" lastClr="000000"/>
      </a:dk1>
      <a:lt1>
        <a:sysClr val="window" lastClr="FFFFFF"/>
      </a:lt1>
      <a:dk2>
        <a:srgbClr val="2F333A"/>
      </a:dk2>
      <a:lt2>
        <a:srgbClr val="E4F9F9"/>
      </a:lt2>
      <a:accent1>
        <a:srgbClr val="07CB98"/>
      </a:accent1>
      <a:accent2>
        <a:srgbClr val="5A90D1"/>
      </a:accent2>
      <a:accent3>
        <a:srgbClr val="E6AD1E"/>
      </a:accent3>
      <a:accent4>
        <a:srgbClr val="EA6312"/>
      </a:accent4>
      <a:accent5>
        <a:srgbClr val="8253A9"/>
      </a:accent5>
      <a:accent6>
        <a:srgbClr val="CB274A"/>
      </a:accent6>
      <a:hlink>
        <a:srgbClr val="5A90D1"/>
      </a:hlink>
      <a:folHlink>
        <a:srgbClr val="969696"/>
      </a:folHlink>
    </a:clrScheme>
    <a:fontScheme name="Georgia">
      <a:maj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f583bd66513a361a730282b6a794e352">
  <xsd:schema xmlns:xsd="http://www.w3.org/2001/XMLSchema" xmlns:xs="http://www.w3.org/2001/XMLSchema" xmlns:p="http://schemas.microsoft.com/office/2006/metadata/properties" targetNamespace="http://schemas.microsoft.com/office/2006/metadata/properties" ma:root="true" ma:fieldsID="6841151cf538834e171094e4faaf2d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C5835C7-785B-4573-B65C-743B0CF8D81E}">
  <ds:schemaRefs>
    <ds:schemaRef ds:uri="http://schemas.microsoft.com/sharepoint/v3/contenttype/forms"/>
  </ds:schemaRefs>
</ds:datastoreItem>
</file>

<file path=customXml/itemProps2.xml><?xml version="1.0" encoding="utf-8"?>
<ds:datastoreItem xmlns:ds="http://schemas.openxmlformats.org/officeDocument/2006/customXml" ds:itemID="{94FFF20D-36EF-4221-967D-256FA4FE1D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2D14CB3C-DD6A-4589-8D58-5C0829F3884F}">
  <ds:schemaRefs>
    <ds:schemaRef ds:uri="http://schemas.microsoft.com/office/2006/metadata/properties"/>
    <ds:schemaRef ds:uri="http://purl.org/dc/dcmitype/"/>
    <ds:schemaRef ds:uri="http://purl.org/dc/term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676</Words>
  <Application>Microsoft Office PowerPoint</Application>
  <PresentationFormat>Widescreen</PresentationFormat>
  <Paragraphs>52</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Georgia</vt:lpstr>
      <vt:lpstr>Brushed Metal 16x9</vt:lpstr>
      <vt:lpstr>Faithfulness in Family (6:1-4) &amp; Workplace (6:5-9)</vt:lpstr>
      <vt:lpstr>Paul answers two important questions re. family:</vt:lpstr>
      <vt:lpstr>Submitting to One Another in the Fear of God</vt:lpstr>
      <vt:lpstr>Ephesians 6:1-9 Is Part of Eph 5:21—6:9.</vt:lpstr>
      <vt:lpstr>Glorifying God in the Parent-Child Relationship </vt:lpstr>
      <vt:lpstr>How Christian Children Can Glorify God (6:1-3)</vt:lpstr>
      <vt:lpstr>How Christian Parents Can Glorify God (6:4)</vt:lpstr>
      <vt:lpstr>Glorifying God in the Workplace</vt:lpstr>
      <vt:lpstr>Paul answers two important questions re. employees and bosses:</vt:lpstr>
      <vt:lpstr>Christian Employees Glorify God in the Workplace by Working Hard (6:5-8)</vt:lpstr>
      <vt:lpstr>Christian Bosses Glorify God in the Workplace by Being Fair, Kind, and Loving (6:9)</vt:lpstr>
      <vt:lpstr>Christian Workplaces Are Not Exempt from the Pressures of the Modern World</vt:lpstr>
      <vt:lpstr>Conclusion: May Our Lives at Home and Work Glorify God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2013-07-31T17:44:39Z</dcterms:created>
  <dcterms:modified xsi:type="dcterms:W3CDTF">2019-05-20T14:48:33Z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ies>
</file>