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0"/>
  </p:notesMasterIdLst>
  <p:handoutMasterIdLst>
    <p:handoutMasterId r:id="rId21"/>
  </p:handoutMasterIdLst>
  <p:sldIdLst>
    <p:sldId id="267" r:id="rId5"/>
    <p:sldId id="281" r:id="rId6"/>
    <p:sldId id="268" r:id="rId7"/>
    <p:sldId id="293" r:id="rId8"/>
    <p:sldId id="283" r:id="rId9"/>
    <p:sldId id="280" r:id="rId10"/>
    <p:sldId id="284" r:id="rId11"/>
    <p:sldId id="285" r:id="rId12"/>
    <p:sldId id="292" r:id="rId13"/>
    <p:sldId id="286" r:id="rId14"/>
    <p:sldId id="287" r:id="rId15"/>
    <p:sldId id="288" r:id="rId16"/>
    <p:sldId id="289" r:id="rId17"/>
    <p:sldId id="290"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5/20/2019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80562-E361-4901-81A9-DC99371C70DE}"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E088F-5C71-4C3B-A46F-E5E332BBC3D1}"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79E80-105D-4CD8-AF07-4CEB9B9063CC}"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3EA110-C81D-4C5F-84B3-B5F5E7416EB9}" type="datetime1">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8EC5ED-4C80-4726-926C-338D85485045}" type="datetime1">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647976-C764-44D0-930D-1AC5846C8450}" type="datetime1">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5/20/2019</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Saved by Grace Thru Faith apart from Works </a:t>
            </a:r>
          </a:p>
        </p:txBody>
      </p:sp>
      <p:sp>
        <p:nvSpPr>
          <p:cNvPr id="3" name="Subtitle 2"/>
          <p:cNvSpPr>
            <a:spLocks noGrp="1"/>
          </p:cNvSpPr>
          <p:nvPr>
            <p:ph type="subTitle" idx="1"/>
          </p:nvPr>
        </p:nvSpPr>
        <p:spPr/>
        <p:txBody>
          <a:bodyPr>
            <a:normAutofit/>
          </a:bodyPr>
          <a:lstStyle/>
          <a:p>
            <a:r>
              <a:rPr lang="en-US" sz="4800" dirty="0"/>
              <a:t>Ephesians 2:1-10</a:t>
            </a:r>
          </a:p>
        </p:txBody>
      </p:sp>
      <p:sp>
        <p:nvSpPr>
          <p:cNvPr id="4" name="Rectangle 3">
            <a:extLst>
              <a:ext uri="{FF2B5EF4-FFF2-40B4-BE49-F238E27FC236}">
                <a16:creationId xmlns:a16="http://schemas.microsoft.com/office/drawing/2014/main" id="{3A77EA25-2925-419B-9E9B-98A4CE5BDD33}"/>
              </a:ext>
            </a:extLst>
          </p:cNvPr>
          <p:cNvSpPr/>
          <p:nvPr/>
        </p:nvSpPr>
        <p:spPr>
          <a:xfrm>
            <a:off x="10699335" y="5853867"/>
            <a:ext cx="1525986" cy="497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sign&#10;&#10;Description automatically generated">
            <a:extLst>
              <a:ext uri="{FF2B5EF4-FFF2-40B4-BE49-F238E27FC236}">
                <a16:creationId xmlns:a16="http://schemas.microsoft.com/office/drawing/2014/main" id="{DCA3FE34-A6F2-4865-87F9-5CFCD8BF9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451" y="5934920"/>
            <a:ext cx="952500" cy="361950"/>
          </a:xfrm>
          <a:prstGeom prst="rect">
            <a:avLst/>
          </a:prstGeom>
        </p:spPr>
      </p:pic>
      <p:sp>
        <p:nvSpPr>
          <p:cNvPr id="6" name="TextBox 5">
            <a:extLst>
              <a:ext uri="{FF2B5EF4-FFF2-40B4-BE49-F238E27FC236}">
                <a16:creationId xmlns:a16="http://schemas.microsoft.com/office/drawing/2014/main" id="{599C5A21-F22F-4625-AA6A-B65A6F2DC624}"/>
              </a:ext>
            </a:extLst>
          </p:cNvPr>
          <p:cNvSpPr txBox="1"/>
          <p:nvPr/>
        </p:nvSpPr>
        <p:spPr>
          <a:xfrm>
            <a:off x="7313216" y="5823507"/>
            <a:ext cx="3386119" cy="584775"/>
          </a:xfrm>
          <a:prstGeom prst="rect">
            <a:avLst/>
          </a:prstGeom>
          <a:noFill/>
        </p:spPr>
        <p:txBody>
          <a:bodyPr wrap="none" rtlCol="0">
            <a:spAutoFit/>
          </a:bodyPr>
          <a:lstStyle/>
          <a:p>
            <a:pPr algn="r"/>
            <a:r>
              <a:rPr lang="en-US" sz="1600" b="1" dirty="0">
                <a:latin typeface="Arial" panose="020B0604020202020204" pitchFamily="34" charset="0"/>
                <a:cs typeface="Arial" panose="020B0604020202020204" pitchFamily="34" charset="0"/>
              </a:rPr>
              <a:t>GRACE EVANGELICAL SOCIETY</a:t>
            </a:r>
          </a:p>
          <a:p>
            <a:pPr algn="r"/>
            <a:r>
              <a:rPr lang="en-US" sz="1600" i="1" dirty="0">
                <a:latin typeface="+mj-lt"/>
                <a:cs typeface="Arial" panose="020B0604020202020204" pitchFamily="34" charset="0"/>
              </a:rPr>
              <a:t>National Conference 2019</a:t>
            </a: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D364-81A2-43F0-8437-6F983471341E}"/>
              </a:ext>
            </a:extLst>
          </p:cNvPr>
          <p:cNvSpPr>
            <a:spLocks noGrp="1"/>
          </p:cNvSpPr>
          <p:nvPr>
            <p:ph type="title"/>
          </p:nvPr>
        </p:nvSpPr>
        <p:spPr/>
        <p:txBody>
          <a:bodyPr>
            <a:normAutofit fontScale="90000"/>
          </a:bodyPr>
          <a:lstStyle/>
          <a:p>
            <a:r>
              <a:rPr lang="en-US" b="1" dirty="0"/>
              <a:t>Landmine #1: Thinking People Are Spiritually Dead </a:t>
            </a:r>
            <a:r>
              <a:rPr lang="en-US" b="1" i="1" u="sng" dirty="0"/>
              <a:t>Because of</a:t>
            </a:r>
            <a:r>
              <a:rPr lang="en-US" b="1" dirty="0"/>
              <a:t> Their Sins (Ephesians 2:1)</a:t>
            </a:r>
            <a:endParaRPr lang="en-US" dirty="0"/>
          </a:p>
        </p:txBody>
      </p:sp>
      <p:sp>
        <p:nvSpPr>
          <p:cNvPr id="3" name="Content Placeholder 2">
            <a:extLst>
              <a:ext uri="{FF2B5EF4-FFF2-40B4-BE49-F238E27FC236}">
                <a16:creationId xmlns:a16="http://schemas.microsoft.com/office/drawing/2014/main" id="{2F66BE22-DD8C-406C-BE20-D47B329F0143}"/>
              </a:ext>
            </a:extLst>
          </p:cNvPr>
          <p:cNvSpPr>
            <a:spLocks noGrp="1"/>
          </p:cNvSpPr>
          <p:nvPr>
            <p:ph idx="1"/>
          </p:nvPr>
        </p:nvSpPr>
        <p:spPr/>
        <p:txBody>
          <a:bodyPr>
            <a:normAutofit/>
          </a:bodyPr>
          <a:lstStyle/>
          <a:p>
            <a:pPr lvl="0"/>
            <a:r>
              <a:rPr lang="en-US" sz="2800" dirty="0"/>
              <a:t>First, everlasting life can’t be lost.</a:t>
            </a:r>
          </a:p>
          <a:p>
            <a:r>
              <a:rPr lang="en-US" sz="2800" dirty="0"/>
              <a:t>Second, Jesus’ shed blood removed the sin barrier.</a:t>
            </a:r>
          </a:p>
          <a:p>
            <a:r>
              <a:rPr lang="en-US" sz="2800" i="1" dirty="0"/>
              <a:t>Grace Unknown, </a:t>
            </a:r>
            <a:r>
              <a:rPr lang="en-US" sz="2800" dirty="0"/>
              <a:t>Sproul, “…dead in sin is…moral and spiritual bondage…By nature we are slaves to sin” (p. 130).  </a:t>
            </a:r>
          </a:p>
          <a:p>
            <a:r>
              <a:rPr lang="en-US" sz="2800" dirty="0"/>
              <a:t>J. B. Bond: “Paul does not say that the Ephesian Gentiles were dead because of trespasses and sins…Rather, they were dead in the sphere of trespasses and sins. That is, they were slaves of sin” (TGNTC, Vol. 2, p. 867). </a:t>
            </a:r>
          </a:p>
          <a:p>
            <a:endParaRPr lang="en-US" sz="2800" dirty="0"/>
          </a:p>
          <a:p>
            <a:endParaRPr lang="en-US" sz="2800" dirty="0"/>
          </a:p>
          <a:p>
            <a:endParaRPr lang="en-US" sz="2800" dirty="0"/>
          </a:p>
          <a:p>
            <a:pPr lvl="0"/>
            <a:endParaRPr lang="en-US" sz="2800" dirty="0"/>
          </a:p>
        </p:txBody>
      </p:sp>
    </p:spTree>
    <p:extLst>
      <p:ext uri="{BB962C8B-B14F-4D97-AF65-F5344CB8AC3E}">
        <p14:creationId xmlns:p14="http://schemas.microsoft.com/office/powerpoint/2010/main" val="425267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D364-81A2-43F0-8437-6F983471341E}"/>
              </a:ext>
            </a:extLst>
          </p:cNvPr>
          <p:cNvSpPr>
            <a:spLocks noGrp="1"/>
          </p:cNvSpPr>
          <p:nvPr>
            <p:ph type="title"/>
          </p:nvPr>
        </p:nvSpPr>
        <p:spPr/>
        <p:txBody>
          <a:bodyPr>
            <a:normAutofit/>
          </a:bodyPr>
          <a:lstStyle/>
          <a:p>
            <a:r>
              <a:rPr lang="en-US" b="1" dirty="0"/>
              <a:t>Landmine #2: Dead People Can’t Believe</a:t>
            </a:r>
            <a:endParaRPr lang="en-US" dirty="0"/>
          </a:p>
        </p:txBody>
      </p:sp>
      <p:sp>
        <p:nvSpPr>
          <p:cNvPr id="3" name="Content Placeholder 2">
            <a:extLst>
              <a:ext uri="{FF2B5EF4-FFF2-40B4-BE49-F238E27FC236}">
                <a16:creationId xmlns:a16="http://schemas.microsoft.com/office/drawing/2014/main" id="{2F66BE22-DD8C-406C-BE20-D47B329F0143}"/>
              </a:ext>
            </a:extLst>
          </p:cNvPr>
          <p:cNvSpPr>
            <a:spLocks noGrp="1"/>
          </p:cNvSpPr>
          <p:nvPr>
            <p:ph idx="1"/>
          </p:nvPr>
        </p:nvSpPr>
        <p:spPr/>
        <p:txBody>
          <a:bodyPr>
            <a:normAutofit/>
          </a:bodyPr>
          <a:lstStyle/>
          <a:p>
            <a:pPr lvl="1"/>
            <a:r>
              <a:rPr lang="en-US" sz="3400" dirty="0"/>
              <a:t>Sam Storms said re. Eph 2:1, “They are as unresponsive to him as a corpse.”</a:t>
            </a:r>
          </a:p>
          <a:p>
            <a:pPr lvl="1"/>
            <a:r>
              <a:rPr lang="en-US" sz="3400" dirty="0"/>
              <a:t> Yet spiritual deadness is not spiritual inability to hear and respond to God. </a:t>
            </a:r>
          </a:p>
          <a:p>
            <a:pPr lvl="1"/>
            <a:r>
              <a:rPr lang="en-US" sz="3400" dirty="0"/>
              <a:t>Spiritual deadness means lacking everlasting life (Eph 1:5). </a:t>
            </a:r>
          </a:p>
          <a:p>
            <a:pPr lvl="1"/>
            <a:r>
              <a:rPr lang="en-US" sz="3400" dirty="0"/>
              <a:t>Spiritually dead people are made alive by believing in Christ (2:8). </a:t>
            </a:r>
          </a:p>
          <a:p>
            <a:pPr lvl="1"/>
            <a:endParaRPr lang="en-US" sz="3400" dirty="0"/>
          </a:p>
          <a:p>
            <a:pPr lvl="1"/>
            <a:endParaRPr lang="en-US" sz="3400" dirty="0"/>
          </a:p>
          <a:p>
            <a:pPr lvl="1"/>
            <a:endParaRPr lang="en-US" sz="3400" dirty="0"/>
          </a:p>
        </p:txBody>
      </p:sp>
    </p:spTree>
    <p:extLst>
      <p:ext uri="{BB962C8B-B14F-4D97-AF65-F5344CB8AC3E}">
        <p14:creationId xmlns:p14="http://schemas.microsoft.com/office/powerpoint/2010/main" val="9872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D364-81A2-43F0-8437-6F983471341E}"/>
              </a:ext>
            </a:extLst>
          </p:cNvPr>
          <p:cNvSpPr>
            <a:spLocks noGrp="1"/>
          </p:cNvSpPr>
          <p:nvPr>
            <p:ph type="title"/>
          </p:nvPr>
        </p:nvSpPr>
        <p:spPr/>
        <p:txBody>
          <a:bodyPr>
            <a:normAutofit/>
          </a:bodyPr>
          <a:lstStyle/>
          <a:p>
            <a:r>
              <a:rPr lang="en-US" b="1" dirty="0"/>
              <a:t>Landmine #3: Faith Is the Gift of God</a:t>
            </a:r>
            <a:endParaRPr lang="en-US" dirty="0"/>
          </a:p>
        </p:txBody>
      </p:sp>
      <p:sp>
        <p:nvSpPr>
          <p:cNvPr id="3" name="Content Placeholder 2">
            <a:extLst>
              <a:ext uri="{FF2B5EF4-FFF2-40B4-BE49-F238E27FC236}">
                <a16:creationId xmlns:a16="http://schemas.microsoft.com/office/drawing/2014/main" id="{2F66BE22-DD8C-406C-BE20-D47B329F0143}"/>
              </a:ext>
            </a:extLst>
          </p:cNvPr>
          <p:cNvSpPr>
            <a:spLocks noGrp="1"/>
          </p:cNvSpPr>
          <p:nvPr>
            <p:ph idx="1"/>
          </p:nvPr>
        </p:nvSpPr>
        <p:spPr/>
        <p:txBody>
          <a:bodyPr>
            <a:normAutofit/>
          </a:bodyPr>
          <a:lstStyle/>
          <a:p>
            <a:pPr lvl="0"/>
            <a:r>
              <a:rPr lang="en-US" sz="3600" dirty="0"/>
              <a:t>How can we be saved “through faith” if our faith comes after we are saved?</a:t>
            </a:r>
          </a:p>
          <a:p>
            <a:r>
              <a:rPr lang="en-US" sz="3600" dirty="0"/>
              <a:t>The word </a:t>
            </a:r>
            <a:r>
              <a:rPr lang="en-US" sz="3600" i="1" dirty="0"/>
              <a:t>that </a:t>
            </a:r>
            <a:r>
              <a:rPr lang="en-US" sz="3600" dirty="0"/>
              <a:t>is neuter in Greek, but the word </a:t>
            </a:r>
            <a:r>
              <a:rPr lang="en-US" sz="3600" i="1" dirty="0"/>
              <a:t>faith </a:t>
            </a:r>
            <a:r>
              <a:rPr lang="en-US" sz="3600" dirty="0"/>
              <a:t>is feminine. </a:t>
            </a:r>
            <a:r>
              <a:rPr lang="en-US" sz="3600" i="1" dirty="0"/>
              <a:t>That looks back to “By grace you have been saved.”</a:t>
            </a:r>
            <a:endParaRPr lang="en-US" sz="3600" dirty="0"/>
          </a:p>
          <a:p>
            <a:pPr lvl="0"/>
            <a:r>
              <a:rPr lang="en-US" sz="3600" dirty="0"/>
              <a:t>Regeneration salvation here, and in all the NT, is the gift of God.</a:t>
            </a:r>
          </a:p>
        </p:txBody>
      </p:sp>
    </p:spTree>
    <p:extLst>
      <p:ext uri="{BB962C8B-B14F-4D97-AF65-F5344CB8AC3E}">
        <p14:creationId xmlns:p14="http://schemas.microsoft.com/office/powerpoint/2010/main" val="390326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D364-81A2-43F0-8437-6F983471341E}"/>
              </a:ext>
            </a:extLst>
          </p:cNvPr>
          <p:cNvSpPr>
            <a:spLocks noGrp="1"/>
          </p:cNvSpPr>
          <p:nvPr>
            <p:ph type="title"/>
          </p:nvPr>
        </p:nvSpPr>
        <p:spPr/>
        <p:txBody>
          <a:bodyPr>
            <a:normAutofit/>
          </a:bodyPr>
          <a:lstStyle/>
          <a:p>
            <a:r>
              <a:rPr lang="en-US" b="1" dirty="0"/>
              <a:t>Landmine #4: Those Who Are “Truly Saved” Persevere in Good Works</a:t>
            </a:r>
            <a:endParaRPr lang="en-US" dirty="0"/>
          </a:p>
        </p:txBody>
      </p:sp>
      <p:sp>
        <p:nvSpPr>
          <p:cNvPr id="3" name="Content Placeholder 2">
            <a:extLst>
              <a:ext uri="{FF2B5EF4-FFF2-40B4-BE49-F238E27FC236}">
                <a16:creationId xmlns:a16="http://schemas.microsoft.com/office/drawing/2014/main" id="{2F66BE22-DD8C-406C-BE20-D47B329F0143}"/>
              </a:ext>
            </a:extLst>
          </p:cNvPr>
          <p:cNvSpPr>
            <a:spLocks noGrp="1"/>
          </p:cNvSpPr>
          <p:nvPr>
            <p:ph idx="1"/>
          </p:nvPr>
        </p:nvSpPr>
        <p:spPr/>
        <p:txBody>
          <a:bodyPr>
            <a:normAutofit/>
          </a:bodyPr>
          <a:lstStyle/>
          <a:p>
            <a:pPr lvl="0"/>
            <a:r>
              <a:rPr lang="en-US" sz="3600" dirty="0"/>
              <a:t>How could you have assurance of salvation if your perseverance in future good works is required for you to have “final salvation”?</a:t>
            </a:r>
          </a:p>
          <a:p>
            <a:r>
              <a:rPr lang="en-US" sz="3600" dirty="0"/>
              <a:t>First, notice that Paul had already said, “you have been saved.” </a:t>
            </a:r>
          </a:p>
          <a:p>
            <a:r>
              <a:rPr lang="en-US" sz="3600" dirty="0"/>
              <a:t>Second, notice the shift in pronouns from verses 8-9 to verse 10</a:t>
            </a:r>
          </a:p>
          <a:p>
            <a:pPr lvl="0"/>
            <a:endParaRPr lang="en-US" sz="3600" dirty="0"/>
          </a:p>
          <a:p>
            <a:endParaRPr lang="en-US" sz="3600" dirty="0"/>
          </a:p>
        </p:txBody>
      </p:sp>
    </p:spTree>
    <p:extLst>
      <p:ext uri="{BB962C8B-B14F-4D97-AF65-F5344CB8AC3E}">
        <p14:creationId xmlns:p14="http://schemas.microsoft.com/office/powerpoint/2010/main" val="16410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D364-81A2-43F0-8437-6F983471341E}"/>
              </a:ext>
            </a:extLst>
          </p:cNvPr>
          <p:cNvSpPr>
            <a:spLocks noGrp="1"/>
          </p:cNvSpPr>
          <p:nvPr>
            <p:ph type="title"/>
          </p:nvPr>
        </p:nvSpPr>
        <p:spPr/>
        <p:txBody>
          <a:bodyPr>
            <a:normAutofit/>
          </a:bodyPr>
          <a:lstStyle/>
          <a:p>
            <a:r>
              <a:rPr lang="en-US" b="1" dirty="0"/>
              <a:t>Landmine #4: Those Who Are “Truly Saved” Persevere in Good Works (v 10).</a:t>
            </a:r>
            <a:endParaRPr lang="en-US" dirty="0"/>
          </a:p>
        </p:txBody>
      </p:sp>
      <p:sp>
        <p:nvSpPr>
          <p:cNvPr id="3" name="Content Placeholder 2">
            <a:extLst>
              <a:ext uri="{FF2B5EF4-FFF2-40B4-BE49-F238E27FC236}">
                <a16:creationId xmlns:a16="http://schemas.microsoft.com/office/drawing/2014/main" id="{2F66BE22-DD8C-406C-BE20-D47B329F0143}"/>
              </a:ext>
            </a:extLst>
          </p:cNvPr>
          <p:cNvSpPr>
            <a:spLocks noGrp="1"/>
          </p:cNvSpPr>
          <p:nvPr>
            <p:ph idx="1"/>
          </p:nvPr>
        </p:nvSpPr>
        <p:spPr/>
        <p:txBody>
          <a:bodyPr>
            <a:normAutofit fontScale="92500" lnSpcReduction="10000"/>
          </a:bodyPr>
          <a:lstStyle/>
          <a:p>
            <a:r>
              <a:rPr lang="en-US" sz="3600" dirty="0"/>
              <a:t>Our new life exists not only in our individual physical bodies, but in our corporate church body. </a:t>
            </a:r>
          </a:p>
          <a:p>
            <a:r>
              <a:rPr lang="en-US" sz="3600" dirty="0"/>
              <a:t>God has created good works that </a:t>
            </a:r>
            <a:r>
              <a:rPr lang="en-US" sz="3600" b="1" dirty="0"/>
              <a:t>we, </a:t>
            </a:r>
            <a:r>
              <a:rPr lang="en-US" sz="3600" dirty="0"/>
              <a:t>Jews and Gentiles together in one body, should walk in them. </a:t>
            </a:r>
          </a:p>
          <a:p>
            <a:r>
              <a:rPr lang="en-US" sz="3600" dirty="0"/>
              <a:t>Hoehner says, “In Ephesians ‘we’ consistently refers to all Christians and ‘you’ always refers to a </a:t>
            </a:r>
            <a:r>
              <a:rPr lang="en-US" sz="3600"/>
              <a:t>much smaller </a:t>
            </a:r>
            <a:r>
              <a:rPr lang="en-US" sz="3600" dirty="0"/>
              <a:t>group…” (328). </a:t>
            </a:r>
          </a:p>
        </p:txBody>
      </p:sp>
    </p:spTree>
    <p:extLst>
      <p:ext uri="{BB962C8B-B14F-4D97-AF65-F5344CB8AC3E}">
        <p14:creationId xmlns:p14="http://schemas.microsoft.com/office/powerpoint/2010/main" val="356831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D364-81A2-43F0-8437-6F983471341E}"/>
              </a:ext>
            </a:extLst>
          </p:cNvPr>
          <p:cNvSpPr>
            <a:spLocks noGrp="1"/>
          </p:cNvSpPr>
          <p:nvPr>
            <p:ph type="title"/>
          </p:nvPr>
        </p:nvSpPr>
        <p:spPr/>
        <p:txBody>
          <a:bodyPr>
            <a:normAutofit/>
          </a:bodyPr>
          <a:lstStyle/>
          <a:p>
            <a:r>
              <a:rPr lang="en-US" b="1" dirty="0"/>
              <a:t>Conclusion</a:t>
            </a:r>
            <a:endParaRPr lang="en-US" dirty="0"/>
          </a:p>
        </p:txBody>
      </p:sp>
      <p:sp>
        <p:nvSpPr>
          <p:cNvPr id="3" name="Content Placeholder 2">
            <a:extLst>
              <a:ext uri="{FF2B5EF4-FFF2-40B4-BE49-F238E27FC236}">
                <a16:creationId xmlns:a16="http://schemas.microsoft.com/office/drawing/2014/main" id="{2F66BE22-DD8C-406C-BE20-D47B329F0143}"/>
              </a:ext>
            </a:extLst>
          </p:cNvPr>
          <p:cNvSpPr>
            <a:spLocks noGrp="1"/>
          </p:cNvSpPr>
          <p:nvPr>
            <p:ph idx="1"/>
          </p:nvPr>
        </p:nvSpPr>
        <p:spPr/>
        <p:txBody>
          <a:bodyPr>
            <a:normAutofit/>
          </a:bodyPr>
          <a:lstStyle/>
          <a:p>
            <a:r>
              <a:rPr lang="en-US" sz="3600" dirty="0"/>
              <a:t>Before we came to faith in Christ, we lacked everlasting life, we were slaves of sin, and we were alienated from God’s people.</a:t>
            </a:r>
          </a:p>
          <a:p>
            <a:r>
              <a:rPr lang="en-US" sz="3600" dirty="0"/>
              <a:t>Now we have everlasting life, are free from sin’s bondage, and have a purpose: to be productive members of the Body of Christ, glorifying God together. </a:t>
            </a:r>
          </a:p>
        </p:txBody>
      </p:sp>
    </p:spTree>
    <p:extLst>
      <p:ext uri="{BB962C8B-B14F-4D97-AF65-F5344CB8AC3E}">
        <p14:creationId xmlns:p14="http://schemas.microsoft.com/office/powerpoint/2010/main" val="25559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0488C-D349-4B17-A557-EBCF8F4925E1}"/>
              </a:ext>
            </a:extLst>
          </p:cNvPr>
          <p:cNvSpPr>
            <a:spLocks noGrp="1"/>
          </p:cNvSpPr>
          <p:nvPr>
            <p:ph idx="1"/>
          </p:nvPr>
        </p:nvSpPr>
        <p:spPr/>
        <p:txBody>
          <a:bodyPr>
            <a:normAutofit/>
          </a:bodyPr>
          <a:lstStyle/>
          <a:p>
            <a:r>
              <a:rPr lang="en-US" sz="3600" dirty="0"/>
              <a:t>What does it mean to be spiritually dead?</a:t>
            </a:r>
          </a:p>
          <a:p>
            <a:r>
              <a:rPr lang="en-US" sz="3600" dirty="0"/>
              <a:t>Can spiritually dead people believe in Christ? </a:t>
            </a:r>
          </a:p>
          <a:p>
            <a:r>
              <a:rPr lang="en-US" sz="3600" dirty="0"/>
              <a:t>What is the gift of God, salvation or faith?</a:t>
            </a:r>
          </a:p>
          <a:p>
            <a:r>
              <a:rPr lang="en-US" sz="3600" dirty="0"/>
              <a:t>Are believers guaranteed that they will persevere in good works till death?</a:t>
            </a:r>
          </a:p>
          <a:p>
            <a:endParaRPr lang="en-US" sz="3600" dirty="0"/>
          </a:p>
          <a:p>
            <a:endParaRPr lang="en-US" sz="3600" dirty="0"/>
          </a:p>
          <a:p>
            <a:endParaRPr lang="en-US" sz="3600" dirty="0"/>
          </a:p>
        </p:txBody>
      </p:sp>
    </p:spTree>
    <p:extLst>
      <p:ext uri="{BB962C8B-B14F-4D97-AF65-F5344CB8AC3E}">
        <p14:creationId xmlns:p14="http://schemas.microsoft.com/office/powerpoint/2010/main" val="199134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We Were Like Before the New Birth and Why God Made Us Alive (2:1-4)</a:t>
            </a:r>
          </a:p>
        </p:txBody>
      </p:sp>
      <p:sp>
        <p:nvSpPr>
          <p:cNvPr id="3" name="Content Placeholder 2"/>
          <p:cNvSpPr>
            <a:spLocks noGrp="1"/>
          </p:cNvSpPr>
          <p:nvPr>
            <p:ph idx="1"/>
          </p:nvPr>
        </p:nvSpPr>
        <p:spPr/>
        <p:txBody>
          <a:bodyPr>
            <a:normAutofit/>
          </a:bodyPr>
          <a:lstStyle/>
          <a:p>
            <a:r>
              <a:rPr lang="en-US" sz="3600" dirty="0"/>
              <a:t>Verses 1-3 describes what unbelievers are like before they come to faith.</a:t>
            </a:r>
          </a:p>
          <a:p>
            <a:r>
              <a:rPr lang="en-US" sz="3600" dirty="0"/>
              <a:t>Verse 4, like John 3:16, tells us WHY He made us alive, raised, and seated us (</a:t>
            </a:r>
            <a:r>
              <a:rPr lang="en-US" sz="3600" dirty="0" err="1"/>
              <a:t>vv</a:t>
            </a:r>
            <a:r>
              <a:rPr lang="en-US" sz="3600" dirty="0"/>
              <a:t> 5-6): “because of His great love with which He loved us.”</a:t>
            </a:r>
          </a:p>
          <a:p>
            <a:endParaRPr lang="en-US" sz="3600" dirty="0"/>
          </a:p>
        </p:txBody>
      </p:sp>
    </p:spTree>
    <p:extLst>
      <p:ext uri="{BB962C8B-B14F-4D97-AF65-F5344CB8AC3E}">
        <p14:creationId xmlns:p14="http://schemas.microsoft.com/office/powerpoint/2010/main" val="33465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AE55-A1AE-4E28-B47C-41B4ABFF200A}"/>
              </a:ext>
            </a:extLst>
          </p:cNvPr>
          <p:cNvSpPr>
            <a:spLocks noGrp="1"/>
          </p:cNvSpPr>
          <p:nvPr>
            <p:ph type="title"/>
          </p:nvPr>
        </p:nvSpPr>
        <p:spPr/>
        <p:txBody>
          <a:bodyPr>
            <a:normAutofit fontScale="90000"/>
          </a:bodyPr>
          <a:lstStyle/>
          <a:p>
            <a:r>
              <a:rPr lang="en-US" dirty="0"/>
              <a:t>WHAT GOD DID (Eph 2:5-7): Our new glorious position</a:t>
            </a:r>
            <a:br>
              <a:rPr lang="en-US" dirty="0"/>
            </a:br>
            <a:endParaRPr lang="en-US" dirty="0"/>
          </a:p>
        </p:txBody>
      </p:sp>
      <p:sp>
        <p:nvSpPr>
          <p:cNvPr id="3" name="Content Placeholder 2">
            <a:extLst>
              <a:ext uri="{FF2B5EF4-FFF2-40B4-BE49-F238E27FC236}">
                <a16:creationId xmlns:a16="http://schemas.microsoft.com/office/drawing/2014/main" id="{474D91A0-4D4C-4275-9FC5-1ECDE11D9DAC}"/>
              </a:ext>
            </a:extLst>
          </p:cNvPr>
          <p:cNvSpPr>
            <a:spLocks noGrp="1"/>
          </p:cNvSpPr>
          <p:nvPr>
            <p:ph idx="1"/>
          </p:nvPr>
        </p:nvSpPr>
        <p:spPr/>
        <p:txBody>
          <a:bodyPr>
            <a:normAutofit/>
          </a:bodyPr>
          <a:lstStyle/>
          <a:p>
            <a:r>
              <a:rPr lang="en-US" sz="3600" dirty="0"/>
              <a:t>He </a:t>
            </a:r>
            <a:r>
              <a:rPr lang="en-US" sz="3600" u="sng" dirty="0"/>
              <a:t>made us alive with Christ </a:t>
            </a:r>
            <a:r>
              <a:rPr lang="en-US" sz="3600" dirty="0"/>
              <a:t>(v 5). Position.</a:t>
            </a:r>
          </a:p>
          <a:p>
            <a:r>
              <a:rPr lang="en-US" sz="3600" dirty="0"/>
              <a:t>He </a:t>
            </a:r>
            <a:r>
              <a:rPr lang="en-US" sz="3600" u="sng" dirty="0"/>
              <a:t>raised us with Christ </a:t>
            </a:r>
            <a:r>
              <a:rPr lang="en-US" sz="3600" dirty="0"/>
              <a:t>(v 6a). Position.</a:t>
            </a:r>
          </a:p>
          <a:p>
            <a:r>
              <a:rPr lang="en-US" sz="3600" dirty="0"/>
              <a:t>He </a:t>
            </a:r>
            <a:r>
              <a:rPr lang="en-US" sz="3600" u="sng" dirty="0"/>
              <a:t>seated us with Christ </a:t>
            </a:r>
            <a:r>
              <a:rPr lang="en-US" sz="3600" dirty="0"/>
              <a:t>(v 6b). Position.</a:t>
            </a:r>
          </a:p>
          <a:p>
            <a:r>
              <a:rPr lang="en-US" sz="3600" dirty="0"/>
              <a:t>The Result: That we might experience His good favor forever (v 7).</a:t>
            </a:r>
          </a:p>
          <a:p>
            <a:endParaRPr lang="en-US" sz="3600" dirty="0"/>
          </a:p>
          <a:p>
            <a:endParaRPr lang="en-US" sz="3600" dirty="0"/>
          </a:p>
          <a:p>
            <a:endParaRPr lang="en-US" sz="3600" dirty="0"/>
          </a:p>
          <a:p>
            <a:endParaRPr lang="en-US" dirty="0"/>
          </a:p>
        </p:txBody>
      </p:sp>
    </p:spTree>
    <p:extLst>
      <p:ext uri="{BB962C8B-B14F-4D97-AF65-F5344CB8AC3E}">
        <p14:creationId xmlns:p14="http://schemas.microsoft.com/office/powerpoint/2010/main" val="15701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By grace you’ve been saved thru faith (Eph 2:8-9)</a:t>
            </a:r>
          </a:p>
        </p:txBody>
      </p:sp>
      <p:sp>
        <p:nvSpPr>
          <p:cNvPr id="3" name="Content Placeholder 2"/>
          <p:cNvSpPr>
            <a:spLocks noGrp="1"/>
          </p:cNvSpPr>
          <p:nvPr>
            <p:ph idx="1"/>
          </p:nvPr>
        </p:nvSpPr>
        <p:spPr/>
        <p:txBody>
          <a:bodyPr>
            <a:noAutofit/>
          </a:bodyPr>
          <a:lstStyle/>
          <a:p>
            <a:r>
              <a:rPr lang="en-US" sz="2800" dirty="0"/>
              <a:t>Verses 8-9 expands on verse 5; Paul adding “thru faith.” </a:t>
            </a:r>
          </a:p>
          <a:p>
            <a:r>
              <a:rPr lang="en-US" sz="2800" dirty="0"/>
              <a:t>The salvation is a past-tense event with an abiding result: You’ve been saved, you’re saved, &amp; you’ll be saved forever.</a:t>
            </a:r>
          </a:p>
          <a:p>
            <a:r>
              <a:rPr lang="en-US" sz="2800" dirty="0"/>
              <a:t> The word </a:t>
            </a:r>
            <a:r>
              <a:rPr lang="en-US" sz="2800" i="1" dirty="0"/>
              <a:t>that </a:t>
            </a:r>
            <a:r>
              <a:rPr lang="en-US" sz="2800" dirty="0"/>
              <a:t>in verse 9 refers to the expression “by grace you have been saved,” not to faith (Hoehner, p. 343, 2:8a).</a:t>
            </a:r>
          </a:p>
          <a:p>
            <a:r>
              <a:rPr lang="en-US" sz="2800" dirty="0"/>
              <a:t>The gift is salvation, not faith (Hoehner, 343-44).</a:t>
            </a:r>
          </a:p>
          <a:p>
            <a:endParaRPr lang="en-US" sz="2800" dirty="0"/>
          </a:p>
          <a:p>
            <a:endParaRPr lang="en-US" sz="2800" dirty="0"/>
          </a:p>
          <a:p>
            <a:endParaRPr lang="en-US" sz="2800" dirty="0"/>
          </a:p>
        </p:txBody>
      </p:sp>
    </p:spTree>
    <p:extLst>
      <p:ext uri="{BB962C8B-B14F-4D97-AF65-F5344CB8AC3E}">
        <p14:creationId xmlns:p14="http://schemas.microsoft.com/office/powerpoint/2010/main" val="59271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D364-81A2-43F0-8437-6F983471341E}"/>
              </a:ext>
            </a:extLst>
          </p:cNvPr>
          <p:cNvSpPr>
            <a:spLocks noGrp="1"/>
          </p:cNvSpPr>
          <p:nvPr>
            <p:ph type="title"/>
          </p:nvPr>
        </p:nvSpPr>
        <p:spPr/>
        <p:txBody>
          <a:bodyPr/>
          <a:lstStyle/>
          <a:p>
            <a:r>
              <a:rPr lang="en-US" dirty="0"/>
              <a:t>Salvation as a Gift [</a:t>
            </a:r>
            <a:r>
              <a:rPr lang="en-US" dirty="0" err="1"/>
              <a:t>dōron</a:t>
            </a:r>
            <a:r>
              <a:rPr lang="en-US" dirty="0"/>
              <a:t>] of God	</a:t>
            </a:r>
          </a:p>
        </p:txBody>
      </p:sp>
      <p:sp>
        <p:nvSpPr>
          <p:cNvPr id="3" name="Content Placeholder 2">
            <a:extLst>
              <a:ext uri="{FF2B5EF4-FFF2-40B4-BE49-F238E27FC236}">
                <a16:creationId xmlns:a16="http://schemas.microsoft.com/office/drawing/2014/main" id="{2F66BE22-DD8C-406C-BE20-D47B329F0143}"/>
              </a:ext>
            </a:extLst>
          </p:cNvPr>
          <p:cNvSpPr>
            <a:spLocks noGrp="1"/>
          </p:cNvSpPr>
          <p:nvPr>
            <p:ph idx="1"/>
          </p:nvPr>
        </p:nvSpPr>
        <p:spPr>
          <a:xfrm>
            <a:off x="1295400" y="1577131"/>
            <a:ext cx="9601200" cy="4599832"/>
          </a:xfrm>
        </p:spPr>
        <p:txBody>
          <a:bodyPr>
            <a:noAutofit/>
          </a:bodyPr>
          <a:lstStyle/>
          <a:p>
            <a:r>
              <a:rPr lang="en-US" sz="2800" dirty="0"/>
              <a:t>John 4:10, “If you knew the gift [</a:t>
            </a:r>
            <a:r>
              <a:rPr lang="en-US" sz="2800" i="1" dirty="0" err="1"/>
              <a:t>dōrea</a:t>
            </a:r>
            <a:r>
              <a:rPr lang="en-US" sz="2800" dirty="0"/>
              <a:t>] of God…”</a:t>
            </a:r>
          </a:p>
          <a:p>
            <a:r>
              <a:rPr lang="en-US" sz="2800" dirty="0"/>
              <a:t>Revelation 21:6, “I will give of the fountain of the water of life freely [as a gift, </a:t>
            </a:r>
            <a:r>
              <a:rPr lang="en-US" sz="2800" i="1" dirty="0" err="1"/>
              <a:t>dōrean</a:t>
            </a:r>
            <a:r>
              <a:rPr lang="en-US" sz="2800" dirty="0"/>
              <a:t>] to him who thirsts.”</a:t>
            </a:r>
          </a:p>
          <a:p>
            <a:r>
              <a:rPr lang="en-US" sz="2800" dirty="0"/>
              <a:t>Revelation 22:17, “Let him take the water of life freely [as a gift, </a:t>
            </a:r>
            <a:r>
              <a:rPr lang="en-US" sz="2800" i="1" dirty="0" err="1"/>
              <a:t>dōrean</a:t>
            </a:r>
            <a:r>
              <a:rPr lang="en-US" sz="2800" dirty="0"/>
              <a:t>].”</a:t>
            </a:r>
          </a:p>
          <a:p>
            <a:r>
              <a:rPr lang="en-US" sz="2800" dirty="0"/>
              <a:t>Romans 3:24, “being justified freely (as a gift, </a:t>
            </a:r>
            <a:r>
              <a:rPr lang="en-US" sz="2800" i="1" dirty="0" err="1"/>
              <a:t>dōrean</a:t>
            </a:r>
            <a:r>
              <a:rPr lang="en-US" sz="2800" dirty="0"/>
              <a:t>) by His grace.”</a:t>
            </a:r>
          </a:p>
          <a:p>
            <a:r>
              <a:rPr lang="en-US" sz="2800" dirty="0"/>
              <a:t>Hebrews 6:4, “who have tasted the heavenly gift [</a:t>
            </a:r>
            <a:r>
              <a:rPr lang="en-US" sz="2800" i="1" dirty="0" err="1"/>
              <a:t>dōrea</a:t>
            </a:r>
            <a:r>
              <a:rPr lang="en-US" sz="2800" dirty="0"/>
              <a:t>].”</a:t>
            </a:r>
          </a:p>
          <a:p>
            <a:r>
              <a:rPr lang="en-US" sz="2800" dirty="0"/>
              <a:t>This salvation is “not of works.” Gal 2:16 and Rom 4:4-5</a:t>
            </a:r>
          </a:p>
        </p:txBody>
      </p:sp>
    </p:spTree>
    <p:extLst>
      <p:ext uri="{BB962C8B-B14F-4D97-AF65-F5344CB8AC3E}">
        <p14:creationId xmlns:p14="http://schemas.microsoft.com/office/powerpoint/2010/main" val="344468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D364-81A2-43F0-8437-6F983471341E}"/>
              </a:ext>
            </a:extLst>
          </p:cNvPr>
          <p:cNvSpPr>
            <a:spLocks noGrp="1"/>
          </p:cNvSpPr>
          <p:nvPr>
            <p:ph type="title"/>
          </p:nvPr>
        </p:nvSpPr>
        <p:spPr/>
        <p:txBody>
          <a:bodyPr>
            <a:normAutofit/>
          </a:bodyPr>
          <a:lstStyle/>
          <a:p>
            <a:r>
              <a:rPr lang="en-US" dirty="0"/>
              <a:t>The Church (Corporate) Is </a:t>
            </a:r>
            <a:r>
              <a:rPr lang="en-US"/>
              <a:t>His Masterpiece </a:t>
            </a:r>
            <a:r>
              <a:rPr lang="en-US" dirty="0"/>
              <a:t>(v 10)	</a:t>
            </a:r>
          </a:p>
        </p:txBody>
      </p:sp>
      <p:sp>
        <p:nvSpPr>
          <p:cNvPr id="3" name="Content Placeholder 2">
            <a:extLst>
              <a:ext uri="{FF2B5EF4-FFF2-40B4-BE49-F238E27FC236}">
                <a16:creationId xmlns:a16="http://schemas.microsoft.com/office/drawing/2014/main" id="{2F66BE22-DD8C-406C-BE20-D47B329F0143}"/>
              </a:ext>
            </a:extLst>
          </p:cNvPr>
          <p:cNvSpPr>
            <a:spLocks noGrp="1"/>
          </p:cNvSpPr>
          <p:nvPr>
            <p:ph idx="1"/>
          </p:nvPr>
        </p:nvSpPr>
        <p:spPr/>
        <p:txBody>
          <a:bodyPr>
            <a:normAutofit/>
          </a:bodyPr>
          <a:lstStyle/>
          <a:p>
            <a:r>
              <a:rPr lang="en-US" sz="3600" dirty="0"/>
              <a:t>The church is God’s masterpiece. Paul does not say that we are His masterpieces, plural. Ephesians 2:10 looks at Jews and Gentiles united in one body. </a:t>
            </a:r>
          </a:p>
          <a:p>
            <a:pPr lvl="0"/>
            <a:r>
              <a:rPr lang="en-US" sz="3600" dirty="0"/>
              <a:t>The church is…designed for good works.</a:t>
            </a:r>
          </a:p>
        </p:txBody>
      </p:sp>
    </p:spTree>
    <p:extLst>
      <p:ext uri="{BB962C8B-B14F-4D97-AF65-F5344CB8AC3E}">
        <p14:creationId xmlns:p14="http://schemas.microsoft.com/office/powerpoint/2010/main" val="71384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AD364-81A2-43F0-8437-6F983471341E}"/>
              </a:ext>
            </a:extLst>
          </p:cNvPr>
          <p:cNvSpPr>
            <a:spLocks noGrp="1"/>
          </p:cNvSpPr>
          <p:nvPr>
            <p:ph type="title"/>
          </p:nvPr>
        </p:nvSpPr>
        <p:spPr/>
        <p:txBody>
          <a:bodyPr>
            <a:normAutofit/>
          </a:bodyPr>
          <a:lstStyle/>
          <a:p>
            <a:r>
              <a:rPr lang="en-US" dirty="0"/>
              <a:t>Notice what Paul does and does not say in verse 10.</a:t>
            </a:r>
            <a:br>
              <a:rPr lang="en-US" dirty="0"/>
            </a:br>
            <a:endParaRPr lang="en-US" dirty="0"/>
          </a:p>
        </p:txBody>
      </p:sp>
      <p:sp>
        <p:nvSpPr>
          <p:cNvPr id="3" name="Content Placeholder 2">
            <a:extLst>
              <a:ext uri="{FF2B5EF4-FFF2-40B4-BE49-F238E27FC236}">
                <a16:creationId xmlns:a16="http://schemas.microsoft.com/office/drawing/2014/main" id="{2F66BE22-DD8C-406C-BE20-D47B329F0143}"/>
              </a:ext>
            </a:extLst>
          </p:cNvPr>
          <p:cNvSpPr>
            <a:spLocks noGrp="1"/>
          </p:cNvSpPr>
          <p:nvPr>
            <p:ph idx="1"/>
          </p:nvPr>
        </p:nvSpPr>
        <p:spPr/>
        <p:txBody>
          <a:bodyPr>
            <a:normAutofit/>
          </a:bodyPr>
          <a:lstStyle/>
          <a:p>
            <a:r>
              <a:rPr lang="en-US" sz="2400" dirty="0"/>
              <a:t>He does not say that…</a:t>
            </a:r>
          </a:p>
          <a:p>
            <a:pPr lvl="1"/>
            <a:r>
              <a:rPr lang="en-US" sz="2200" dirty="0"/>
              <a:t>All believers are mature. </a:t>
            </a:r>
          </a:p>
          <a:p>
            <a:pPr lvl="1"/>
            <a:r>
              <a:rPr lang="en-US" sz="2200" dirty="0"/>
              <a:t>All believers persevere in faith and good works.</a:t>
            </a:r>
          </a:p>
          <a:p>
            <a:pPr lvl="0"/>
            <a:r>
              <a:rPr lang="en-US" sz="2400" dirty="0"/>
              <a:t>He does say that…</a:t>
            </a:r>
          </a:p>
          <a:p>
            <a:pPr lvl="2"/>
            <a:r>
              <a:rPr lang="en-US" sz="2200" dirty="0"/>
              <a:t>The Church is God’s masterpiece.</a:t>
            </a:r>
          </a:p>
          <a:p>
            <a:pPr lvl="2"/>
            <a:r>
              <a:rPr lang="en-US" sz="2200" dirty="0"/>
              <a:t>The Church was created for good works.</a:t>
            </a:r>
          </a:p>
          <a:p>
            <a:pPr lvl="2"/>
            <a:r>
              <a:rPr lang="en-US" sz="2200" dirty="0"/>
              <a:t>God has prepared good works for the Church to do.</a:t>
            </a:r>
          </a:p>
          <a:p>
            <a:pPr lvl="2"/>
            <a:r>
              <a:rPr lang="en-US" sz="2200" dirty="0"/>
              <a:t>The Church should walk in those good works.</a:t>
            </a:r>
          </a:p>
          <a:p>
            <a:endParaRPr lang="en-US" sz="2400" dirty="0"/>
          </a:p>
          <a:p>
            <a:pPr lvl="0"/>
            <a:endParaRPr lang="en-US" sz="2400" dirty="0"/>
          </a:p>
          <a:p>
            <a:pPr lvl="0"/>
            <a:endParaRPr lang="en-US" sz="2400" dirty="0"/>
          </a:p>
          <a:p>
            <a:pPr lvl="1"/>
            <a:endParaRPr lang="en-US" sz="2400" dirty="0"/>
          </a:p>
          <a:p>
            <a:pPr lvl="1"/>
            <a:endParaRPr lang="en-US" sz="2400" dirty="0"/>
          </a:p>
        </p:txBody>
      </p:sp>
    </p:spTree>
    <p:extLst>
      <p:ext uri="{BB962C8B-B14F-4D97-AF65-F5344CB8AC3E}">
        <p14:creationId xmlns:p14="http://schemas.microsoft.com/office/powerpoint/2010/main" val="18023885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9B9A-4532-4091-BC1D-A6FAD432F05C}"/>
              </a:ext>
            </a:extLst>
          </p:cNvPr>
          <p:cNvSpPr>
            <a:spLocks noGrp="1"/>
          </p:cNvSpPr>
          <p:nvPr>
            <p:ph type="title"/>
          </p:nvPr>
        </p:nvSpPr>
        <p:spPr/>
        <p:txBody>
          <a:bodyPr/>
          <a:lstStyle/>
          <a:p>
            <a:r>
              <a:rPr lang="en-US" dirty="0"/>
              <a:t>What are the good works which God has prepared for the Church to do? (Hint: not personalized.)</a:t>
            </a:r>
          </a:p>
        </p:txBody>
      </p:sp>
      <p:sp>
        <p:nvSpPr>
          <p:cNvPr id="3" name="Content Placeholder 2">
            <a:extLst>
              <a:ext uri="{FF2B5EF4-FFF2-40B4-BE49-F238E27FC236}">
                <a16:creationId xmlns:a16="http://schemas.microsoft.com/office/drawing/2014/main" id="{8A977E04-9AC9-4D90-ADD6-B6AD826310A5}"/>
              </a:ext>
            </a:extLst>
          </p:cNvPr>
          <p:cNvSpPr>
            <a:spLocks noGrp="1"/>
          </p:cNvSpPr>
          <p:nvPr>
            <p:ph idx="1"/>
          </p:nvPr>
        </p:nvSpPr>
        <p:spPr>
          <a:xfrm>
            <a:off x="1295400" y="1367407"/>
            <a:ext cx="9601200" cy="4809556"/>
          </a:xfrm>
        </p:spPr>
        <p:txBody>
          <a:bodyPr>
            <a:normAutofit lnSpcReduction="10000"/>
          </a:bodyPr>
          <a:lstStyle/>
          <a:p>
            <a:endParaRPr lang="en-US" dirty="0"/>
          </a:p>
          <a:p>
            <a:r>
              <a:rPr lang="en-US" sz="2400" dirty="0"/>
              <a:t>“[They are] the good works or conduct, given in chapters 4-6…” (</a:t>
            </a:r>
            <a:r>
              <a:rPr lang="en-US" sz="2400" dirty="0" err="1"/>
              <a:t>Hoehner</a:t>
            </a:r>
            <a:r>
              <a:rPr lang="en-US" sz="2400" dirty="0"/>
              <a:t>, 349). </a:t>
            </a:r>
          </a:p>
          <a:p>
            <a:r>
              <a:rPr lang="en-US" sz="2400" dirty="0"/>
              <a:t>Walking in unity (4:1-6).</a:t>
            </a:r>
          </a:p>
          <a:p>
            <a:r>
              <a:rPr lang="en-US" sz="2400" dirty="0"/>
              <a:t>Using our spiritual gifts to bless others (4:7-16).</a:t>
            </a:r>
          </a:p>
          <a:p>
            <a:r>
              <a:rPr lang="en-US" sz="2400" dirty="0"/>
              <a:t>Encouraging, sharing, edifying, being kind to one another (4:17-32).</a:t>
            </a:r>
          </a:p>
          <a:p>
            <a:r>
              <a:rPr lang="en-US" sz="2400" dirty="0"/>
              <a:t>Walking in love (5:1-8), in the light (5:9-14), in wisdom (5:15-21).</a:t>
            </a:r>
          </a:p>
          <a:p>
            <a:r>
              <a:rPr lang="en-US" sz="2400" dirty="0"/>
              <a:t>Having exemplary marriages (5:22-33), families (6:1-4), and work lives (6:5-9). </a:t>
            </a:r>
          </a:p>
          <a:p>
            <a:r>
              <a:rPr lang="en-US" sz="2400" dirty="0"/>
              <a:t>Fighting spiritual warfare with spiritual weapons (6:10-20).</a:t>
            </a:r>
          </a:p>
        </p:txBody>
      </p:sp>
    </p:spTree>
    <p:extLst>
      <p:ext uri="{BB962C8B-B14F-4D97-AF65-F5344CB8AC3E}">
        <p14:creationId xmlns:p14="http://schemas.microsoft.com/office/powerpoint/2010/main" val="424033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7" presetClass="emph" presetSubtype="0" fill="remove" grpId="0" nodeType="clickEffect">
                                  <p:stCondLst>
                                    <p:cond delay="0"/>
                                  </p:stCondLst>
                                  <p:childTnLst>
                                    <p:animClr clrSpc="rgb" dir="cw">
                                      <p:cBhvr override="childStyle">
                                        <p:cTn id="43" dur="250" autoRev="1" fill="remove"/>
                                        <p:tgtEl>
                                          <p:spTgt spid="3">
                                            <p:txEl>
                                              <p:pRg st="1" end="1"/>
                                            </p:txEl>
                                          </p:spTgt>
                                        </p:tgtEl>
                                        <p:attrNameLst>
                                          <p:attrName>style.color</p:attrName>
                                        </p:attrNameLst>
                                      </p:cBhvr>
                                      <p:to>
                                        <a:schemeClr val="bg1"/>
                                      </p:to>
                                    </p:animClr>
                                    <p:animClr clrSpc="rgb" dir="cw">
                                      <p:cBhvr>
                                        <p:cTn id="44" dur="250" autoRev="1" fill="remove"/>
                                        <p:tgtEl>
                                          <p:spTgt spid="3">
                                            <p:txEl>
                                              <p:pRg st="1" end="1"/>
                                            </p:txEl>
                                          </p:spTgt>
                                        </p:tgtEl>
                                        <p:attrNameLst>
                                          <p:attrName>fillcolor</p:attrName>
                                        </p:attrNameLst>
                                      </p:cBhvr>
                                      <p:to>
                                        <a:schemeClr val="bg1"/>
                                      </p:to>
                                    </p:animClr>
                                    <p:set>
                                      <p:cBhvr>
                                        <p:cTn id="45" dur="250" autoRev="1" fill="remove"/>
                                        <p:tgtEl>
                                          <p:spTgt spid="3">
                                            <p:txEl>
                                              <p:pRg st="1" end="1"/>
                                            </p:txEl>
                                          </p:spTgt>
                                        </p:tgtEl>
                                        <p:attrNameLst>
                                          <p:attrName>fill.type</p:attrName>
                                        </p:attrNameLst>
                                      </p:cBhvr>
                                      <p:to>
                                        <p:strVal val="solid"/>
                                      </p:to>
                                    </p:set>
                                    <p:set>
                                      <p:cBhvr>
                                        <p:cTn id="46" dur="250" autoRev="1" fill="remove"/>
                                        <p:tgtEl>
                                          <p:spTgt spid="3">
                                            <p:txEl>
                                              <p:pRg st="1" end="1"/>
                                            </p:txEl>
                                          </p:spTgt>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27" presetClass="emph" presetSubtype="0" fill="remove" grpId="0" nodeType="clickEffect">
                                  <p:stCondLst>
                                    <p:cond delay="0"/>
                                  </p:stCondLst>
                                  <p:childTnLst>
                                    <p:animClr clrSpc="rgb" dir="cw">
                                      <p:cBhvr override="childStyle">
                                        <p:cTn id="50" dur="250" autoRev="1" fill="remove"/>
                                        <p:tgtEl>
                                          <p:spTgt spid="3">
                                            <p:txEl>
                                              <p:pRg st="2" end="2"/>
                                            </p:txEl>
                                          </p:spTgt>
                                        </p:tgtEl>
                                        <p:attrNameLst>
                                          <p:attrName>style.color</p:attrName>
                                        </p:attrNameLst>
                                      </p:cBhvr>
                                      <p:to>
                                        <a:schemeClr val="bg1"/>
                                      </p:to>
                                    </p:animClr>
                                    <p:animClr clrSpc="rgb" dir="cw">
                                      <p:cBhvr>
                                        <p:cTn id="51" dur="250" autoRev="1" fill="remove"/>
                                        <p:tgtEl>
                                          <p:spTgt spid="3">
                                            <p:txEl>
                                              <p:pRg st="2" end="2"/>
                                            </p:txEl>
                                          </p:spTgt>
                                        </p:tgtEl>
                                        <p:attrNameLst>
                                          <p:attrName>fillcolor</p:attrName>
                                        </p:attrNameLst>
                                      </p:cBhvr>
                                      <p:to>
                                        <a:schemeClr val="bg1"/>
                                      </p:to>
                                    </p:animClr>
                                    <p:set>
                                      <p:cBhvr>
                                        <p:cTn id="52" dur="250" autoRev="1" fill="remove"/>
                                        <p:tgtEl>
                                          <p:spTgt spid="3">
                                            <p:txEl>
                                              <p:pRg st="2" end="2"/>
                                            </p:txEl>
                                          </p:spTgt>
                                        </p:tgtEl>
                                        <p:attrNameLst>
                                          <p:attrName>fill.type</p:attrName>
                                        </p:attrNameLst>
                                      </p:cBhvr>
                                      <p:to>
                                        <p:strVal val="solid"/>
                                      </p:to>
                                    </p:set>
                                    <p:set>
                                      <p:cBhvr>
                                        <p:cTn id="53" dur="250" autoRev="1" fill="remove"/>
                                        <p:tgtEl>
                                          <p:spTgt spid="3">
                                            <p:txEl>
                                              <p:pRg st="2" end="2"/>
                                            </p:txEl>
                                          </p:spTgt>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27" presetClass="emph" presetSubtype="0" fill="remove" grpId="0" nodeType="clickEffect">
                                  <p:stCondLst>
                                    <p:cond delay="0"/>
                                  </p:stCondLst>
                                  <p:childTnLst>
                                    <p:animClr clrSpc="rgb" dir="cw">
                                      <p:cBhvr override="childStyle">
                                        <p:cTn id="57" dur="250" autoRev="1" fill="remove"/>
                                        <p:tgtEl>
                                          <p:spTgt spid="3">
                                            <p:txEl>
                                              <p:pRg st="3" end="3"/>
                                            </p:txEl>
                                          </p:spTgt>
                                        </p:tgtEl>
                                        <p:attrNameLst>
                                          <p:attrName>style.color</p:attrName>
                                        </p:attrNameLst>
                                      </p:cBhvr>
                                      <p:to>
                                        <a:schemeClr val="bg1"/>
                                      </p:to>
                                    </p:animClr>
                                    <p:animClr clrSpc="rgb" dir="cw">
                                      <p:cBhvr>
                                        <p:cTn id="58" dur="250" autoRev="1" fill="remove"/>
                                        <p:tgtEl>
                                          <p:spTgt spid="3">
                                            <p:txEl>
                                              <p:pRg st="3" end="3"/>
                                            </p:txEl>
                                          </p:spTgt>
                                        </p:tgtEl>
                                        <p:attrNameLst>
                                          <p:attrName>fillcolor</p:attrName>
                                        </p:attrNameLst>
                                      </p:cBhvr>
                                      <p:to>
                                        <a:schemeClr val="bg1"/>
                                      </p:to>
                                    </p:animClr>
                                    <p:set>
                                      <p:cBhvr>
                                        <p:cTn id="59" dur="250" autoRev="1" fill="remove"/>
                                        <p:tgtEl>
                                          <p:spTgt spid="3">
                                            <p:txEl>
                                              <p:pRg st="3" end="3"/>
                                            </p:txEl>
                                          </p:spTgt>
                                        </p:tgtEl>
                                        <p:attrNameLst>
                                          <p:attrName>fill.type</p:attrName>
                                        </p:attrNameLst>
                                      </p:cBhvr>
                                      <p:to>
                                        <p:strVal val="solid"/>
                                      </p:to>
                                    </p:set>
                                    <p:set>
                                      <p:cBhvr>
                                        <p:cTn id="60" dur="250" autoRev="1" fill="remove"/>
                                        <p:tgtEl>
                                          <p:spTgt spid="3">
                                            <p:txEl>
                                              <p:pRg st="3" end="3"/>
                                            </p:txEl>
                                          </p:spTgt>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27" presetClass="emph" presetSubtype="0" fill="remove" grpId="0" nodeType="clickEffect">
                                  <p:stCondLst>
                                    <p:cond delay="0"/>
                                  </p:stCondLst>
                                  <p:childTnLst>
                                    <p:animClr clrSpc="rgb" dir="cw">
                                      <p:cBhvr override="childStyle">
                                        <p:cTn id="64" dur="250" autoRev="1" fill="remove"/>
                                        <p:tgtEl>
                                          <p:spTgt spid="3">
                                            <p:txEl>
                                              <p:pRg st="4" end="4"/>
                                            </p:txEl>
                                          </p:spTgt>
                                        </p:tgtEl>
                                        <p:attrNameLst>
                                          <p:attrName>style.color</p:attrName>
                                        </p:attrNameLst>
                                      </p:cBhvr>
                                      <p:to>
                                        <a:schemeClr val="bg1"/>
                                      </p:to>
                                    </p:animClr>
                                    <p:animClr clrSpc="rgb" dir="cw">
                                      <p:cBhvr>
                                        <p:cTn id="65" dur="250" autoRev="1" fill="remove"/>
                                        <p:tgtEl>
                                          <p:spTgt spid="3">
                                            <p:txEl>
                                              <p:pRg st="4" end="4"/>
                                            </p:txEl>
                                          </p:spTgt>
                                        </p:tgtEl>
                                        <p:attrNameLst>
                                          <p:attrName>fillcolor</p:attrName>
                                        </p:attrNameLst>
                                      </p:cBhvr>
                                      <p:to>
                                        <a:schemeClr val="bg1"/>
                                      </p:to>
                                    </p:animClr>
                                    <p:set>
                                      <p:cBhvr>
                                        <p:cTn id="66" dur="250" autoRev="1" fill="remove"/>
                                        <p:tgtEl>
                                          <p:spTgt spid="3">
                                            <p:txEl>
                                              <p:pRg st="4" end="4"/>
                                            </p:txEl>
                                          </p:spTgt>
                                        </p:tgtEl>
                                        <p:attrNameLst>
                                          <p:attrName>fill.type</p:attrName>
                                        </p:attrNameLst>
                                      </p:cBhvr>
                                      <p:to>
                                        <p:strVal val="solid"/>
                                      </p:to>
                                    </p:set>
                                    <p:set>
                                      <p:cBhvr>
                                        <p:cTn id="67" dur="250" autoRev="1" fill="remove"/>
                                        <p:tgtEl>
                                          <p:spTgt spid="3">
                                            <p:txEl>
                                              <p:pRg st="4" end="4"/>
                                            </p:txEl>
                                          </p:spTgt>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27" presetClass="emph" presetSubtype="0" fill="remove" grpId="0" nodeType="clickEffect">
                                  <p:stCondLst>
                                    <p:cond delay="0"/>
                                  </p:stCondLst>
                                  <p:childTnLst>
                                    <p:animClr clrSpc="rgb" dir="cw">
                                      <p:cBhvr override="childStyle">
                                        <p:cTn id="71" dur="250" autoRev="1" fill="remove"/>
                                        <p:tgtEl>
                                          <p:spTgt spid="3">
                                            <p:txEl>
                                              <p:pRg st="5" end="5"/>
                                            </p:txEl>
                                          </p:spTgt>
                                        </p:tgtEl>
                                        <p:attrNameLst>
                                          <p:attrName>style.color</p:attrName>
                                        </p:attrNameLst>
                                      </p:cBhvr>
                                      <p:to>
                                        <a:schemeClr val="bg1"/>
                                      </p:to>
                                    </p:animClr>
                                    <p:animClr clrSpc="rgb" dir="cw">
                                      <p:cBhvr>
                                        <p:cTn id="72" dur="250" autoRev="1" fill="remove"/>
                                        <p:tgtEl>
                                          <p:spTgt spid="3">
                                            <p:txEl>
                                              <p:pRg st="5" end="5"/>
                                            </p:txEl>
                                          </p:spTgt>
                                        </p:tgtEl>
                                        <p:attrNameLst>
                                          <p:attrName>fillcolor</p:attrName>
                                        </p:attrNameLst>
                                      </p:cBhvr>
                                      <p:to>
                                        <a:schemeClr val="bg1"/>
                                      </p:to>
                                    </p:animClr>
                                    <p:set>
                                      <p:cBhvr>
                                        <p:cTn id="73" dur="250" autoRev="1" fill="remove"/>
                                        <p:tgtEl>
                                          <p:spTgt spid="3">
                                            <p:txEl>
                                              <p:pRg st="5" end="5"/>
                                            </p:txEl>
                                          </p:spTgt>
                                        </p:tgtEl>
                                        <p:attrNameLst>
                                          <p:attrName>fill.type</p:attrName>
                                        </p:attrNameLst>
                                      </p:cBhvr>
                                      <p:to>
                                        <p:strVal val="solid"/>
                                      </p:to>
                                    </p:set>
                                    <p:set>
                                      <p:cBhvr>
                                        <p:cTn id="74" dur="250" autoRev="1" fill="remove"/>
                                        <p:tgtEl>
                                          <p:spTgt spid="3">
                                            <p:txEl>
                                              <p:pRg st="5" end="5"/>
                                            </p:txEl>
                                          </p:spTgt>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27" presetClass="emph" presetSubtype="0" fill="remove" grpId="0" nodeType="clickEffect">
                                  <p:stCondLst>
                                    <p:cond delay="0"/>
                                  </p:stCondLst>
                                  <p:childTnLst>
                                    <p:animClr clrSpc="rgb" dir="cw">
                                      <p:cBhvr override="childStyle">
                                        <p:cTn id="78" dur="250" autoRev="1" fill="remove"/>
                                        <p:tgtEl>
                                          <p:spTgt spid="3">
                                            <p:txEl>
                                              <p:pRg st="6" end="6"/>
                                            </p:txEl>
                                          </p:spTgt>
                                        </p:tgtEl>
                                        <p:attrNameLst>
                                          <p:attrName>style.color</p:attrName>
                                        </p:attrNameLst>
                                      </p:cBhvr>
                                      <p:to>
                                        <a:schemeClr val="bg1"/>
                                      </p:to>
                                    </p:animClr>
                                    <p:animClr clrSpc="rgb" dir="cw">
                                      <p:cBhvr>
                                        <p:cTn id="79" dur="250" autoRev="1" fill="remove"/>
                                        <p:tgtEl>
                                          <p:spTgt spid="3">
                                            <p:txEl>
                                              <p:pRg st="6" end="6"/>
                                            </p:txEl>
                                          </p:spTgt>
                                        </p:tgtEl>
                                        <p:attrNameLst>
                                          <p:attrName>fillcolor</p:attrName>
                                        </p:attrNameLst>
                                      </p:cBhvr>
                                      <p:to>
                                        <a:schemeClr val="bg1"/>
                                      </p:to>
                                    </p:animClr>
                                    <p:set>
                                      <p:cBhvr>
                                        <p:cTn id="80" dur="250" autoRev="1" fill="remove"/>
                                        <p:tgtEl>
                                          <p:spTgt spid="3">
                                            <p:txEl>
                                              <p:pRg st="6" end="6"/>
                                            </p:txEl>
                                          </p:spTgt>
                                        </p:tgtEl>
                                        <p:attrNameLst>
                                          <p:attrName>fill.type</p:attrName>
                                        </p:attrNameLst>
                                      </p:cBhvr>
                                      <p:to>
                                        <p:strVal val="solid"/>
                                      </p:to>
                                    </p:set>
                                    <p:set>
                                      <p:cBhvr>
                                        <p:cTn id="81" dur="250" autoRev="1" fill="remove"/>
                                        <p:tgtEl>
                                          <p:spTgt spid="3">
                                            <p:txEl>
                                              <p:pRg st="6" end="6"/>
                                            </p:txEl>
                                          </p:spTgt>
                                        </p:tgtEl>
                                        <p:attrNameLst>
                                          <p:attrName>fill.on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27" presetClass="emph" presetSubtype="0" fill="remove" grpId="0" nodeType="clickEffect">
                                  <p:stCondLst>
                                    <p:cond delay="0"/>
                                  </p:stCondLst>
                                  <p:childTnLst>
                                    <p:animClr clrSpc="rgb" dir="cw">
                                      <p:cBhvr override="childStyle">
                                        <p:cTn id="85" dur="250" autoRev="1" fill="remove"/>
                                        <p:tgtEl>
                                          <p:spTgt spid="3">
                                            <p:txEl>
                                              <p:pRg st="7" end="7"/>
                                            </p:txEl>
                                          </p:spTgt>
                                        </p:tgtEl>
                                        <p:attrNameLst>
                                          <p:attrName>style.color</p:attrName>
                                        </p:attrNameLst>
                                      </p:cBhvr>
                                      <p:to>
                                        <a:schemeClr val="bg1"/>
                                      </p:to>
                                    </p:animClr>
                                    <p:animClr clrSpc="rgb" dir="cw">
                                      <p:cBhvr>
                                        <p:cTn id="86" dur="250" autoRev="1" fill="remove"/>
                                        <p:tgtEl>
                                          <p:spTgt spid="3">
                                            <p:txEl>
                                              <p:pRg st="7" end="7"/>
                                            </p:txEl>
                                          </p:spTgt>
                                        </p:tgtEl>
                                        <p:attrNameLst>
                                          <p:attrName>fillcolor</p:attrName>
                                        </p:attrNameLst>
                                      </p:cBhvr>
                                      <p:to>
                                        <a:schemeClr val="bg1"/>
                                      </p:to>
                                    </p:animClr>
                                    <p:set>
                                      <p:cBhvr>
                                        <p:cTn id="87" dur="250" autoRev="1" fill="remove"/>
                                        <p:tgtEl>
                                          <p:spTgt spid="3">
                                            <p:txEl>
                                              <p:pRg st="7" end="7"/>
                                            </p:txEl>
                                          </p:spTgt>
                                        </p:tgtEl>
                                        <p:attrNameLst>
                                          <p:attrName>fill.type</p:attrName>
                                        </p:attrNameLst>
                                      </p:cBhvr>
                                      <p:to>
                                        <p:strVal val="solid"/>
                                      </p:to>
                                    </p:set>
                                    <p:set>
                                      <p:cBhvr>
                                        <p:cTn id="88" dur="250" autoRev="1" fill="remove"/>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5835C7-785B-4573-B65C-743B0CF8D81E}">
  <ds:schemaRefs>
    <ds:schemaRef ds:uri="http://schemas.microsoft.com/sharepoint/v3/contenttype/forms"/>
  </ds:schemaRefs>
</ds:datastoreItem>
</file>

<file path=customXml/itemProps2.xml><?xml version="1.0" encoding="utf-8"?>
<ds:datastoreItem xmlns:ds="http://schemas.openxmlformats.org/officeDocument/2006/customXml" ds:itemID="{94FFF20D-36EF-4221-967D-256FA4FE1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D14CB3C-DD6A-4589-8D58-5C0829F3884F}">
  <ds:schemaRef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1095</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Georgia</vt:lpstr>
      <vt:lpstr>Brushed Metal 16x9</vt:lpstr>
      <vt:lpstr>Saved by Grace Thru Faith apart from Works </vt:lpstr>
      <vt:lpstr>PowerPoint Presentation</vt:lpstr>
      <vt:lpstr>What We Were Like Before the New Birth and Why God Made Us Alive (2:1-4)</vt:lpstr>
      <vt:lpstr>WHAT GOD DID (Eph 2:5-7): Our new glorious position </vt:lpstr>
      <vt:lpstr>By grace you’ve been saved thru faith (Eph 2:8-9)</vt:lpstr>
      <vt:lpstr>Salvation as a Gift [dōron] of God </vt:lpstr>
      <vt:lpstr>The Church (Corporate) Is His Masterpiece (v 10) </vt:lpstr>
      <vt:lpstr>Notice what Paul does and does not say in verse 10. </vt:lpstr>
      <vt:lpstr>What are the good works which God has prepared for the Church to do? (Hint: not personalized.)</vt:lpstr>
      <vt:lpstr>Landmine #1: Thinking People Are Spiritually Dead Because of Their Sins (Ephesians 2:1)</vt:lpstr>
      <vt:lpstr>Landmine #2: Dead People Can’t Believe</vt:lpstr>
      <vt:lpstr>Landmine #3: Faith Is the Gift of God</vt:lpstr>
      <vt:lpstr>Landmine #4: Those Who Are “Truly Saved” Persevere in Good Works</vt:lpstr>
      <vt:lpstr>Landmine #4: Those Who Are “Truly Saved” Persevere in Good Works (v 10).</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2013-07-31T17:44:39Z</dcterms:created>
  <dcterms:modified xsi:type="dcterms:W3CDTF">2019-05-20T14:48:24Z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