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7"/>
  </p:notesMasterIdLst>
  <p:handoutMasterIdLst>
    <p:handoutMasterId r:id="rId18"/>
  </p:handoutMasterIdLst>
  <p:sldIdLst>
    <p:sldId id="267" r:id="rId5"/>
    <p:sldId id="268" r:id="rId6"/>
    <p:sldId id="278" r:id="rId7"/>
    <p:sldId id="279" r:id="rId8"/>
    <p:sldId id="280" r:id="rId9"/>
    <p:sldId id="281" r:id="rId10"/>
    <p:sldId id="282" r:id="rId11"/>
    <p:sldId id="287" r:id="rId12"/>
    <p:sldId id="288" r:id="rId13"/>
    <p:sldId id="284" r:id="rId14"/>
    <p:sldId id="285" r:id="rId15"/>
    <p:sldId id="28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385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591099-7EBE-4D12-B880-CCA6B38B92A6}" type="datetimeFigureOut">
              <a:rPr lang="en-US" smtClean="0"/>
              <a:t>5/20/2019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A36C10-A9D4-4995-9BAF-95FBD77A724B}" type="slidenum">
              <a:rPr lang="en-US" smtClean="0"/>
              <a:t>‹#›</a:t>
            </a:fld>
            <a:endParaRPr lang="en-US"/>
          </a:p>
        </p:txBody>
      </p:sp>
    </p:spTree>
    <p:extLst>
      <p:ext uri="{BB962C8B-B14F-4D97-AF65-F5344CB8AC3E}">
        <p14:creationId xmlns:p14="http://schemas.microsoft.com/office/powerpoint/2010/main" val="2509218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CF4299-1721-48C6-878D-74296BE00D21}" type="datetimeFigureOut">
              <a:rPr lang="en-US" smtClean="0"/>
              <a:t>5/20/2019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AEF9EC-8318-4FF6-847E-A85BBD2B7E49}" type="slidenum">
              <a:rPr lang="en-US" smtClean="0"/>
              <a:t>‹#›</a:t>
            </a:fld>
            <a:endParaRPr lang="en-US"/>
          </a:p>
        </p:txBody>
      </p:sp>
    </p:spTree>
    <p:extLst>
      <p:ext uri="{BB962C8B-B14F-4D97-AF65-F5344CB8AC3E}">
        <p14:creationId xmlns:p14="http://schemas.microsoft.com/office/powerpoint/2010/main" val="2283195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61254"/>
            <a:ext cx="8226490" cy="3083767"/>
          </a:xfrm>
        </p:spPr>
        <p:txBody>
          <a:bodyPr anchor="b">
            <a:normAutofit/>
          </a:bodyPr>
          <a:lstStyle>
            <a:lvl1pPr algn="l">
              <a:lnSpc>
                <a:spcPct val="80000"/>
              </a:lnSpc>
              <a:defRPr sz="72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609600" y="3345021"/>
            <a:ext cx="8229600" cy="1371600"/>
          </a:xfrm>
        </p:spPr>
        <p:txBody>
          <a:bodyPr/>
          <a:lstStyle>
            <a:lvl1pPr marL="0" indent="0" algn="l">
              <a:spcBef>
                <a:spcPts val="120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580562-E361-4901-81A9-DC99371C70DE}" type="datetime1">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50680" y="365125"/>
            <a:ext cx="1645920" cy="5811838"/>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1295400" y="365125"/>
            <a:ext cx="7624664"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3E088F-5C71-4C3B-A46F-E5E332BBC3D1}" type="datetime1">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F79E80-105D-4CD8-AF07-4CEB9B9063CC}" type="datetime1">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648" y="265176"/>
            <a:ext cx="8229600" cy="3081528"/>
          </a:xfrm>
        </p:spPr>
        <p:txBody>
          <a:bodyPr anchor="b">
            <a:normAutofit/>
          </a:bodyPr>
          <a:lstStyle>
            <a:lvl1pPr>
              <a:defRPr sz="5400"/>
            </a:lvl1pPr>
          </a:lstStyle>
          <a:p>
            <a:r>
              <a:rPr lang="en-US"/>
              <a:t>Click to edit Master title style</a:t>
            </a:r>
          </a:p>
        </p:txBody>
      </p:sp>
      <p:sp>
        <p:nvSpPr>
          <p:cNvPr id="3" name="Text Placeholder 2"/>
          <p:cNvSpPr>
            <a:spLocks noGrp="1"/>
          </p:cNvSpPr>
          <p:nvPr>
            <p:ph type="body" idx="1"/>
          </p:nvPr>
        </p:nvSpPr>
        <p:spPr>
          <a:xfrm>
            <a:off x="612648" y="3346704"/>
            <a:ext cx="8229600" cy="1371600"/>
          </a:xfrm>
        </p:spPr>
        <p:txBody>
          <a:bodyPr/>
          <a:lstStyle>
            <a:lvl1pPr marL="0" indent="0">
              <a:spcBef>
                <a:spcPts val="120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fld id="{059F2C64-0D63-44AF-997A-1B1FE1A96E19}" type="datetime1">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1" y="1828800"/>
            <a:ext cx="4572000" cy="43481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24599" y="1828800"/>
            <a:ext cx="4572000" cy="43481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93EA110-C81D-4C5F-84B3-B5F5E7416EB9}" type="datetime1">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8448" y="1627258"/>
            <a:ext cx="4572000" cy="68580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8448" y="2331720"/>
            <a:ext cx="4572000" cy="384048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27648" y="1627258"/>
            <a:ext cx="4572000" cy="68580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27648" y="2331720"/>
            <a:ext cx="4572000" cy="384048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8EC5ED-4C80-4726-926C-338D85485045}" type="datetime1">
              <a:rPr lang="en-US" smtClean="0"/>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647976-C764-44D0-930D-1AC5846C8450}" type="datetime1">
              <a:rPr lang="en-US" smtClean="0"/>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FA5702-ECF8-4274-B6BF-9D5EEBC26FE5}" type="datetime1">
              <a:rPr lang="en-US" smtClean="0"/>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hidden">
          <a:xfrm>
            <a:off x="0" y="0"/>
            <a:ext cx="731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79330" y="457200"/>
            <a:ext cx="3603070" cy="155448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606490" y="685800"/>
            <a:ext cx="610222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979330" y="2101850"/>
            <a:ext cx="3603070" cy="1828800"/>
          </a:xfrm>
        </p:spPr>
        <p:txBody>
          <a:bodyPr/>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566C6A-A83C-4E27-990F-89F11F779CE0}" type="datetime1">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bwMode="hidden">
          <a:xfrm>
            <a:off x="0" y="0"/>
            <a:ext cx="731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82712" y="457200"/>
            <a:ext cx="3602736" cy="155448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0" y="-1"/>
            <a:ext cx="73152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982712" y="2101850"/>
            <a:ext cx="3602736" cy="1828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362303"/>
            <a:ext cx="9601200" cy="106994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295400" y="1828799"/>
            <a:ext cx="9601200" cy="43481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419253" y="6385492"/>
            <a:ext cx="982047" cy="228600"/>
          </a:xfrm>
          <a:prstGeom prst="rect">
            <a:avLst/>
          </a:prstGeom>
        </p:spPr>
        <p:txBody>
          <a:bodyPr vert="horz" lIns="91440" tIns="45720" rIns="91440" bIns="45720" rtlCol="0" anchor="ctr"/>
          <a:lstStyle>
            <a:lvl1pPr algn="r">
              <a:defRPr sz="800">
                <a:solidFill>
                  <a:schemeClr val="accent1"/>
                </a:solidFill>
              </a:defRPr>
            </a:lvl1pPr>
          </a:lstStyle>
          <a:p>
            <a:fld id="{D14E86EA-95E3-4DA0-97E2-7D1BBAC51A0F}" type="datetime1">
              <a:rPr lang="en-US" smtClean="0"/>
              <a:t>5/20/2019</a:t>
            </a:fld>
            <a:endParaRPr lang="en-US"/>
          </a:p>
        </p:txBody>
      </p:sp>
      <p:sp>
        <p:nvSpPr>
          <p:cNvPr id="5" name="Footer Placeholder 4"/>
          <p:cNvSpPr>
            <a:spLocks noGrp="1"/>
          </p:cNvSpPr>
          <p:nvPr>
            <p:ph type="ftr" sz="quarter" idx="3"/>
          </p:nvPr>
        </p:nvSpPr>
        <p:spPr>
          <a:xfrm>
            <a:off x="609600" y="6385492"/>
            <a:ext cx="6099048" cy="228600"/>
          </a:xfrm>
          <a:prstGeom prst="rect">
            <a:avLst/>
          </a:prstGeom>
        </p:spPr>
        <p:txBody>
          <a:bodyPr vert="horz" lIns="91440" tIns="45720" rIns="91440" bIns="45720" rtlCol="0" anchor="ctr"/>
          <a:lstStyle>
            <a:lvl1pPr algn="l">
              <a:defRPr sz="800">
                <a:solidFill>
                  <a:schemeClr val="accent1"/>
                </a:solidFill>
              </a:defRPr>
            </a:lvl1pPr>
          </a:lstStyle>
          <a:p>
            <a:endParaRPr lang="en-US" dirty="0"/>
          </a:p>
        </p:txBody>
      </p:sp>
      <p:sp>
        <p:nvSpPr>
          <p:cNvPr id="6" name="Slide Number Placeholder 5"/>
          <p:cNvSpPr>
            <a:spLocks noGrp="1"/>
          </p:cNvSpPr>
          <p:nvPr>
            <p:ph type="sldNum" sz="quarter" idx="4"/>
          </p:nvPr>
        </p:nvSpPr>
        <p:spPr>
          <a:xfrm>
            <a:off x="10753532" y="6385492"/>
            <a:ext cx="828868" cy="228600"/>
          </a:xfrm>
          <a:prstGeom prst="rect">
            <a:avLst/>
          </a:prstGeom>
        </p:spPr>
        <p:txBody>
          <a:bodyPr vert="horz" lIns="91440" tIns="45720" rIns="91440" bIns="45720" rtlCol="0" anchor="ctr"/>
          <a:lstStyle>
            <a:lvl1pPr algn="r">
              <a:defRPr sz="800">
                <a:solidFill>
                  <a:schemeClr val="accent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accent1"/>
        </a:buClr>
        <a:buFont typeface="Arial"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Lordship Salvation Is Not a Saving Message</a:t>
            </a:r>
            <a:endParaRPr lang="en-US" dirty="0"/>
          </a:p>
        </p:txBody>
      </p:sp>
      <p:sp>
        <p:nvSpPr>
          <p:cNvPr id="3" name="Rectangle 2">
            <a:extLst>
              <a:ext uri="{FF2B5EF4-FFF2-40B4-BE49-F238E27FC236}">
                <a16:creationId xmlns:a16="http://schemas.microsoft.com/office/drawing/2014/main" id="{DC14F984-0E80-443A-B852-C29771375B12}"/>
              </a:ext>
            </a:extLst>
          </p:cNvPr>
          <p:cNvSpPr/>
          <p:nvPr/>
        </p:nvSpPr>
        <p:spPr>
          <a:xfrm>
            <a:off x="10699335" y="5853867"/>
            <a:ext cx="1525986" cy="4975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close up of a sign&#10;&#10;Description automatically generated">
            <a:extLst>
              <a:ext uri="{FF2B5EF4-FFF2-40B4-BE49-F238E27FC236}">
                <a16:creationId xmlns:a16="http://schemas.microsoft.com/office/drawing/2014/main" id="{1D8C6293-CB30-4837-832D-0119E21F16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8451" y="5934920"/>
            <a:ext cx="952500" cy="361950"/>
          </a:xfrm>
          <a:prstGeom prst="rect">
            <a:avLst/>
          </a:prstGeom>
        </p:spPr>
      </p:pic>
      <p:sp>
        <p:nvSpPr>
          <p:cNvPr id="5" name="TextBox 4">
            <a:extLst>
              <a:ext uri="{FF2B5EF4-FFF2-40B4-BE49-F238E27FC236}">
                <a16:creationId xmlns:a16="http://schemas.microsoft.com/office/drawing/2014/main" id="{5DD4A1C8-A5D7-405C-8F68-C5B3B956A60B}"/>
              </a:ext>
            </a:extLst>
          </p:cNvPr>
          <p:cNvSpPr txBox="1"/>
          <p:nvPr/>
        </p:nvSpPr>
        <p:spPr>
          <a:xfrm>
            <a:off x="7313216" y="5823507"/>
            <a:ext cx="3386119" cy="584775"/>
          </a:xfrm>
          <a:prstGeom prst="rect">
            <a:avLst/>
          </a:prstGeom>
          <a:noFill/>
        </p:spPr>
        <p:txBody>
          <a:bodyPr wrap="none" rtlCol="0">
            <a:spAutoFit/>
          </a:bodyPr>
          <a:lstStyle/>
          <a:p>
            <a:pPr algn="r"/>
            <a:r>
              <a:rPr lang="en-US" sz="1600" b="1" dirty="0">
                <a:latin typeface="Arial" panose="020B0604020202020204" pitchFamily="34" charset="0"/>
                <a:cs typeface="Arial" panose="020B0604020202020204" pitchFamily="34" charset="0"/>
              </a:rPr>
              <a:t>GRACE EVANGELICAL SOCIETY</a:t>
            </a:r>
          </a:p>
          <a:p>
            <a:pPr algn="r"/>
            <a:r>
              <a:rPr lang="en-US" sz="1600" i="1" dirty="0">
                <a:latin typeface="+mj-lt"/>
                <a:cs typeface="Arial" panose="020B0604020202020204" pitchFamily="34" charset="0"/>
              </a:rPr>
              <a:t>National Conference 2019</a:t>
            </a:r>
          </a:p>
        </p:txBody>
      </p:sp>
    </p:spTree>
    <p:extLst>
      <p:ext uri="{BB962C8B-B14F-4D97-AF65-F5344CB8AC3E}">
        <p14:creationId xmlns:p14="http://schemas.microsoft.com/office/powerpoint/2010/main" val="105187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Some Free Grace People Think LS Is a Saving Message. </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3200" dirty="0"/>
              <a:t>Responding to the LS book by Grudem, </a:t>
            </a:r>
            <a:r>
              <a:rPr lang="en-US" sz="3200" i="1" dirty="0"/>
              <a:t>Free Grace Theology: 5 Ways It Diminishes the Gospel…</a:t>
            </a:r>
          </a:p>
          <a:p>
            <a:pPr marL="0" indent="0">
              <a:buNone/>
            </a:pPr>
            <a:r>
              <a:rPr lang="en-US" sz="3200" dirty="0"/>
              <a:t>Editor Fred </a:t>
            </a:r>
            <a:r>
              <a:rPr lang="en-US" sz="3200" dirty="0" err="1"/>
              <a:t>Chay</a:t>
            </a:r>
            <a:r>
              <a:rPr lang="en-US" sz="3200" dirty="0"/>
              <a:t> says “This is a ‘family issue,’ it is an ‘insider debate’ among brothers and sisters in Christ…” (ADFGT, p. 8). </a:t>
            </a:r>
          </a:p>
          <a:p>
            <a:pPr marL="0" indent="0">
              <a:buNone/>
            </a:pPr>
            <a:r>
              <a:rPr lang="en-US" sz="3200" dirty="0"/>
              <a:t>Ken Wilson says, “I appeal to my Calvinist brethren…” (p. 65).</a:t>
            </a:r>
          </a:p>
          <a:p>
            <a:pPr marL="0" indent="0">
              <a:buNone/>
            </a:pPr>
            <a:r>
              <a:rPr lang="en-US" sz="3200" dirty="0"/>
              <a:t>Dave Anderson twice favorably quotes Grudem saying that this is an “‘in family discussion’” (pp. 69, 87). </a:t>
            </a:r>
          </a:p>
          <a:p>
            <a:pPr marL="0" indent="0">
              <a:buNone/>
            </a:pPr>
            <a:endParaRPr lang="en-US" sz="3200" dirty="0"/>
          </a:p>
          <a:p>
            <a:pPr marL="0" indent="0">
              <a:buNone/>
            </a:pPr>
            <a:endParaRPr lang="en-US" sz="3200" dirty="0"/>
          </a:p>
          <a:p>
            <a:pPr marL="0" indent="0">
              <a:buNone/>
            </a:pPr>
            <a:endParaRPr lang="en-US" sz="3200" dirty="0"/>
          </a:p>
        </p:txBody>
      </p:sp>
    </p:spTree>
    <p:extLst>
      <p:ext uri="{BB962C8B-B14F-4D97-AF65-F5344CB8AC3E}">
        <p14:creationId xmlns:p14="http://schemas.microsoft.com/office/powerpoint/2010/main" val="134396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Why Some Free Grace People Think</a:t>
            </a:r>
            <a:br>
              <a:rPr lang="en-US" dirty="0"/>
            </a:br>
            <a:r>
              <a:rPr lang="en-US" b="1" dirty="0"/>
              <a:t>Lordship Salvation Is a Saving Message</a:t>
            </a:r>
            <a:endParaRPr lang="en-US" dirty="0"/>
          </a:p>
        </p:txBody>
      </p:sp>
      <p:sp>
        <p:nvSpPr>
          <p:cNvPr id="3" name="Content Placeholder 2"/>
          <p:cNvSpPr>
            <a:spLocks noGrp="1"/>
          </p:cNvSpPr>
          <p:nvPr>
            <p:ph idx="1"/>
          </p:nvPr>
        </p:nvSpPr>
        <p:spPr/>
        <p:txBody>
          <a:bodyPr>
            <a:noAutofit/>
          </a:bodyPr>
          <a:lstStyle/>
          <a:p>
            <a:pPr marL="457200" indent="-457200">
              <a:buFont typeface="+mj-lt"/>
              <a:buAutoNum type="arabicPeriod"/>
            </a:pPr>
            <a:r>
              <a:rPr lang="en-US" sz="2800" dirty="0"/>
              <a:t>They are convinced they themselves were born again before they believed the message of life (2006 Conf). </a:t>
            </a:r>
          </a:p>
          <a:p>
            <a:pPr marL="457200" indent="-457200">
              <a:buFont typeface="+mj-lt"/>
              <a:buAutoNum type="arabicPeriod"/>
            </a:pPr>
            <a:r>
              <a:rPr lang="en-US" sz="2800" dirty="0"/>
              <a:t>LS people believe in the deity, substitutionary death, &amp; resurrection of Christ.</a:t>
            </a:r>
          </a:p>
          <a:p>
            <a:pPr marL="457200" indent="-457200">
              <a:buFont typeface="+mj-lt"/>
              <a:buAutoNum type="arabicPeriod"/>
            </a:pPr>
            <a:r>
              <a:rPr lang="en-US" sz="2800" dirty="0"/>
              <a:t>LS people love Jesus and God’s Word and demonstrate a changed life, which some FG folks believe suggests the new birth.</a:t>
            </a:r>
          </a:p>
          <a:p>
            <a:pPr marL="457200" indent="-457200">
              <a:buFont typeface="+mj-lt"/>
              <a:buAutoNum type="arabicPeriod"/>
            </a:pPr>
            <a:r>
              <a:rPr lang="en-US" sz="2800" dirty="0"/>
              <a:t>LS people do not proclaim straight works-salvation.</a:t>
            </a:r>
          </a:p>
          <a:p>
            <a:pPr marL="457200" indent="-457200">
              <a:buFont typeface="+mj-lt"/>
              <a:buAutoNum type="arabicPeriod"/>
            </a:pPr>
            <a:endParaRPr lang="en-US" sz="2800" dirty="0"/>
          </a:p>
          <a:p>
            <a:pPr marL="457200" indent="-457200">
              <a:buFont typeface="+mj-lt"/>
              <a:buAutoNum type="arabicPeriod"/>
            </a:pPr>
            <a:endParaRPr lang="en-US" sz="2800" dirty="0"/>
          </a:p>
        </p:txBody>
      </p:sp>
    </p:spTree>
    <p:extLst>
      <p:ext uri="{BB962C8B-B14F-4D97-AF65-F5344CB8AC3E}">
        <p14:creationId xmlns:p14="http://schemas.microsoft.com/office/powerpoint/2010/main" val="187282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Conclusion</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a:t>Lordship Salvation is the modern-day equivalent of the Judaizers of the first century. Instead of physical circumcision, LS people preach spiritual circumcision: turning from sins, surrender to Christ, and commitment to obey Him. Is that message really all that different? </a:t>
            </a:r>
          </a:p>
        </p:txBody>
      </p:sp>
    </p:spTree>
    <p:extLst>
      <p:ext uri="{BB962C8B-B14F-4D97-AF65-F5344CB8AC3E}">
        <p14:creationId xmlns:p14="http://schemas.microsoft.com/office/powerpoint/2010/main" val="3429887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Introduction</a:t>
            </a:r>
            <a:endParaRPr lang="en-US" dirty="0"/>
          </a:p>
        </p:txBody>
      </p:sp>
      <p:sp>
        <p:nvSpPr>
          <p:cNvPr id="3" name="Content Placeholder 2"/>
          <p:cNvSpPr>
            <a:spLocks noGrp="1"/>
          </p:cNvSpPr>
          <p:nvPr>
            <p:ph idx="1"/>
          </p:nvPr>
        </p:nvSpPr>
        <p:spPr/>
        <p:txBody>
          <a:bodyPr>
            <a:normAutofit/>
          </a:bodyPr>
          <a:lstStyle/>
          <a:p>
            <a:r>
              <a:rPr lang="en-US" sz="3600" dirty="0"/>
              <a:t>Many Free Grace people regard the Lordship Salvation (LS) message as a saving message. </a:t>
            </a:r>
          </a:p>
          <a:p>
            <a:r>
              <a:rPr lang="en-US" sz="3600" dirty="0"/>
              <a:t>It is my contention that the LS message is not a saving message. </a:t>
            </a:r>
          </a:p>
          <a:p>
            <a:r>
              <a:rPr lang="en-US" sz="3600" dirty="0"/>
              <a:t>But that begs the question: What is the saving message?</a:t>
            </a:r>
          </a:p>
          <a:p>
            <a:endParaRPr lang="en-US" sz="3600" dirty="0"/>
          </a:p>
          <a:p>
            <a:endParaRPr lang="en-US" sz="3600" dirty="0"/>
          </a:p>
        </p:txBody>
      </p:sp>
    </p:spTree>
    <p:extLst>
      <p:ext uri="{BB962C8B-B14F-4D97-AF65-F5344CB8AC3E}">
        <p14:creationId xmlns:p14="http://schemas.microsoft.com/office/powerpoint/2010/main" val="3346596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Saving Message Is the Promise of Life to All Who Simply Believe in Christ</a:t>
            </a:r>
            <a:endParaRPr lang="en-US" dirty="0"/>
          </a:p>
        </p:txBody>
      </p:sp>
      <p:sp>
        <p:nvSpPr>
          <p:cNvPr id="3" name="Content Placeholder 2"/>
          <p:cNvSpPr>
            <a:spLocks noGrp="1"/>
          </p:cNvSpPr>
          <p:nvPr>
            <p:ph idx="1"/>
          </p:nvPr>
        </p:nvSpPr>
        <p:spPr/>
        <p:txBody>
          <a:bodyPr>
            <a:normAutofit fontScale="92500"/>
          </a:bodyPr>
          <a:lstStyle/>
          <a:p>
            <a:r>
              <a:rPr lang="en-US" sz="3200" dirty="0"/>
              <a:t>John 3:16 says that all who believe in Jesus have everlasting life. That is the saving message. </a:t>
            </a:r>
          </a:p>
          <a:p>
            <a:r>
              <a:rPr lang="en-US" sz="3200" dirty="0"/>
              <a:t>In 1 Tim 1:16 Paul said that he was an example for all who were going to believe on Jesus “for everlasting life.” That’s the saving message too. </a:t>
            </a:r>
          </a:p>
          <a:p>
            <a:r>
              <a:rPr lang="en-US" sz="3200" dirty="0"/>
              <a:t>This message is sometimes called “the message [or word] of life” (Phil 2:16; 1 John 1:1), “the words of this life” (Acts 5:20), “the water of life” (John 4:14; Rev 21:6; 22:17), and “the promise of life” (2 Tim 1:1). </a:t>
            </a:r>
          </a:p>
          <a:p>
            <a:endParaRPr lang="en-US" sz="3200" dirty="0"/>
          </a:p>
          <a:p>
            <a:endParaRPr lang="en-US" sz="3200" dirty="0"/>
          </a:p>
          <a:p>
            <a:endParaRPr lang="en-US" dirty="0"/>
          </a:p>
        </p:txBody>
      </p:sp>
    </p:spTree>
    <p:extLst>
      <p:ext uri="{BB962C8B-B14F-4D97-AF65-F5344CB8AC3E}">
        <p14:creationId xmlns:p14="http://schemas.microsoft.com/office/powerpoint/2010/main" val="3409507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Lordship Salvation (LS) Does Not Teach or Believe the Promise of Life</a:t>
            </a:r>
            <a:endParaRPr lang="en-US" dirty="0"/>
          </a:p>
        </p:txBody>
      </p:sp>
      <p:sp>
        <p:nvSpPr>
          <p:cNvPr id="3" name="Content Placeholder 2"/>
          <p:cNvSpPr>
            <a:spLocks noGrp="1"/>
          </p:cNvSpPr>
          <p:nvPr>
            <p:ph idx="1"/>
          </p:nvPr>
        </p:nvSpPr>
        <p:spPr/>
        <p:txBody>
          <a:bodyPr/>
          <a:lstStyle/>
          <a:p>
            <a:pPr marL="0" indent="0">
              <a:buNone/>
            </a:pPr>
            <a:r>
              <a:rPr lang="en-US" sz="3200" b="1" dirty="0"/>
              <a:t>LS Changes Faith in Christ into Surrender and a Commitment to Obey</a:t>
            </a:r>
            <a:endParaRPr lang="en-US" sz="3200" dirty="0"/>
          </a:p>
          <a:p>
            <a:r>
              <a:rPr lang="en-US" sz="3600" dirty="0"/>
              <a:t>MacArthur says that believers “must obey Christ, give Him their hearts, surrender their lives, repent of their sins, submit to His lordship, [and] follow Him” (GAJ, p. 185). </a:t>
            </a:r>
          </a:p>
          <a:p>
            <a:r>
              <a:rPr lang="en-US" sz="3600" dirty="0"/>
              <a:t>That isn’t the message of life.</a:t>
            </a:r>
          </a:p>
        </p:txBody>
      </p:sp>
    </p:spTree>
    <p:extLst>
      <p:ext uri="{BB962C8B-B14F-4D97-AF65-F5344CB8AC3E}">
        <p14:creationId xmlns:p14="http://schemas.microsoft.com/office/powerpoint/2010/main" val="3285220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Lordship Salvation (LS) Does Not Teach or Believe the Promise of Life</a:t>
            </a:r>
            <a:endParaRPr lang="en-US" dirty="0"/>
          </a:p>
        </p:txBody>
      </p:sp>
      <p:sp>
        <p:nvSpPr>
          <p:cNvPr id="3" name="Content Placeholder 2"/>
          <p:cNvSpPr>
            <a:spLocks noGrp="1"/>
          </p:cNvSpPr>
          <p:nvPr>
            <p:ph idx="1"/>
          </p:nvPr>
        </p:nvSpPr>
        <p:spPr/>
        <p:txBody>
          <a:bodyPr/>
          <a:lstStyle/>
          <a:p>
            <a:pPr marL="0" indent="0">
              <a:buNone/>
            </a:pPr>
            <a:r>
              <a:rPr lang="en-US" sz="3200" b="1" dirty="0"/>
              <a:t>LS Teaches That Perseverance Till Death Is Necessary to Win </a:t>
            </a:r>
            <a:r>
              <a:rPr lang="en-US" sz="3200" b="1" i="1" dirty="0"/>
              <a:t>Final Salvation</a:t>
            </a:r>
          </a:p>
          <a:p>
            <a:r>
              <a:rPr lang="en-US" sz="3600" dirty="0"/>
              <a:t>Schreiner and </a:t>
            </a:r>
            <a:r>
              <a:rPr lang="en-US" sz="3600" dirty="0" err="1"/>
              <a:t>Caneday</a:t>
            </a:r>
            <a:r>
              <a:rPr lang="en-US" sz="3600" dirty="0"/>
              <a:t> say the Christian life is a race, and for who persevere, “The prize is salvation, everlasting life” (TRSBU, p. 40; see also pp., 45, 46-86)</a:t>
            </a:r>
            <a:r>
              <a:rPr lang="en-US" sz="3600" i="1" dirty="0"/>
              <a:t>. </a:t>
            </a:r>
            <a:r>
              <a:rPr lang="en-US" sz="3600" dirty="0"/>
              <a:t>“If one abandons the race one will not receive the prize” (p. 40).</a:t>
            </a:r>
          </a:p>
        </p:txBody>
      </p:sp>
    </p:spTree>
    <p:extLst>
      <p:ext uri="{BB962C8B-B14F-4D97-AF65-F5344CB8AC3E}">
        <p14:creationId xmlns:p14="http://schemas.microsoft.com/office/powerpoint/2010/main" val="401937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Lordship Salvation (LS) Does Not Teach or Believe the Promise of Life</a:t>
            </a:r>
            <a:endParaRPr lang="en-US" dirty="0"/>
          </a:p>
        </p:txBody>
      </p:sp>
      <p:sp>
        <p:nvSpPr>
          <p:cNvPr id="3" name="Content Placeholder 2"/>
          <p:cNvSpPr>
            <a:spLocks noGrp="1"/>
          </p:cNvSpPr>
          <p:nvPr>
            <p:ph idx="1"/>
          </p:nvPr>
        </p:nvSpPr>
        <p:spPr/>
        <p:txBody>
          <a:bodyPr/>
          <a:lstStyle/>
          <a:p>
            <a:pPr marL="0" indent="0">
              <a:buNone/>
            </a:pPr>
            <a:r>
              <a:rPr lang="en-US" sz="3200" b="1" dirty="0"/>
              <a:t>LS Teaches That Turning from One’s Sins Is a Condition of Everlasting Life</a:t>
            </a:r>
            <a:endParaRPr lang="en-US" sz="3200" dirty="0"/>
          </a:p>
          <a:p>
            <a:r>
              <a:rPr lang="en-US" sz="3200" dirty="0"/>
              <a:t>Dr. Wayne Grudem says “repentance from sin is a necessary part of saving faith” and that “repentance must include a sincere resolve to turn from one’s sins and [a sincere resolve to] begin to obey Christ” (</a:t>
            </a:r>
            <a:r>
              <a:rPr lang="en-US" sz="3200" i="1" dirty="0"/>
              <a:t>5 Ways</a:t>
            </a:r>
            <a:r>
              <a:rPr lang="en-US" sz="3200" dirty="0"/>
              <a:t>, p. 70). </a:t>
            </a:r>
          </a:p>
        </p:txBody>
      </p:sp>
    </p:spTree>
    <p:extLst>
      <p:ext uri="{BB962C8B-B14F-4D97-AF65-F5344CB8AC3E}">
        <p14:creationId xmlns:p14="http://schemas.microsoft.com/office/powerpoint/2010/main" val="2343250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Lordship Salvation (LS) Does Not Teach or Believe the Promise of Life</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sz="3200" b="1" dirty="0"/>
              <a:t>LS Denies that Believers Can Be Sure of Everlasting Life</a:t>
            </a:r>
          </a:p>
          <a:p>
            <a:pPr marL="0" indent="0">
              <a:buNone/>
            </a:pPr>
            <a:r>
              <a:rPr lang="en-US" sz="3200" b="1" dirty="0"/>
              <a:t>The message of life says that believers can be and are sure of everlasting life if they continue to believe the promise. Apart from works. See John 11:25-27.</a:t>
            </a:r>
          </a:p>
          <a:p>
            <a:pPr marL="0" indent="0">
              <a:buNone/>
            </a:pPr>
            <a:r>
              <a:rPr lang="en-US" sz="3200" b="1" dirty="0"/>
              <a:t>Because of perseverance teaching, both Arminian and Reformed LS peeps say that no one can be sure he will spend eternity with the Lord until he dies (cf. TRSBU, p. 45). But that is a rejection of message of life. </a:t>
            </a:r>
          </a:p>
          <a:p>
            <a:pPr marL="0" indent="0">
              <a:buNone/>
            </a:pPr>
            <a:endParaRPr lang="en-US" sz="3200" b="1" dirty="0"/>
          </a:p>
          <a:p>
            <a:pPr marL="0" indent="0">
              <a:buNone/>
            </a:pPr>
            <a:endParaRPr lang="en-US" sz="3200" b="1" dirty="0"/>
          </a:p>
        </p:txBody>
      </p:sp>
    </p:spTree>
    <p:extLst>
      <p:ext uri="{BB962C8B-B14F-4D97-AF65-F5344CB8AC3E}">
        <p14:creationId xmlns:p14="http://schemas.microsoft.com/office/powerpoint/2010/main" val="25670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2455" y="428625"/>
            <a:ext cx="10843720" cy="1066800"/>
          </a:xfrm>
        </p:spPr>
        <p:txBody>
          <a:bodyPr>
            <a:normAutofit/>
          </a:bodyPr>
          <a:lstStyle/>
          <a:p>
            <a:r>
              <a:rPr lang="en-US" sz="3600" b="1" dirty="0">
                <a:solidFill>
                  <a:schemeClr val="accent1"/>
                </a:solidFill>
              </a:rPr>
              <a:t>LS Is Not a Saving Message Despite Teaching Jesus’ Deity, Death, &amp; Resurrection</a:t>
            </a:r>
          </a:p>
        </p:txBody>
      </p:sp>
      <p:sp>
        <p:nvSpPr>
          <p:cNvPr id="3" name="Subtitle 2"/>
          <p:cNvSpPr>
            <a:spLocks noGrp="1"/>
          </p:cNvSpPr>
          <p:nvPr>
            <p:ph type="subTitle" idx="1"/>
          </p:nvPr>
        </p:nvSpPr>
        <p:spPr>
          <a:xfrm>
            <a:off x="478220" y="2047875"/>
            <a:ext cx="11235560" cy="4733925"/>
          </a:xfrm>
        </p:spPr>
        <p:txBody>
          <a:bodyPr>
            <a:noAutofit/>
          </a:bodyPr>
          <a:lstStyle/>
          <a:p>
            <a:pPr marL="685800" indent="-685800">
              <a:buFont typeface="Arial" panose="020B0604020202020204" pitchFamily="34" charset="0"/>
              <a:buChar char="•"/>
            </a:pPr>
            <a:r>
              <a:rPr lang="en-US" sz="2800" b="1" dirty="0">
                <a:solidFill>
                  <a:schemeClr val="tx1"/>
                </a:solidFill>
              </a:rPr>
              <a:t>It’s true that Jesus is God, died for our sins, and rose again. Those fundamental truths should lead one to believe in Him for the gift of eternal life. </a:t>
            </a:r>
          </a:p>
          <a:p>
            <a:pPr marL="685800" indent="-685800">
              <a:buFont typeface="Arial" panose="020B0604020202020204" pitchFamily="34" charset="0"/>
              <a:buChar char="•"/>
            </a:pPr>
            <a:r>
              <a:rPr lang="en-US" sz="2800" b="1" dirty="0">
                <a:solidFill>
                  <a:schemeClr val="tx1"/>
                </a:solidFill>
              </a:rPr>
              <a:t>However, if a person believes those truths and yet denies the free gift of everlasting life—as LS does, he is not believing the saving message. </a:t>
            </a:r>
          </a:p>
          <a:p>
            <a:pPr marL="685800" indent="-685800">
              <a:buFont typeface="Arial" panose="020B0604020202020204" pitchFamily="34" charset="0"/>
              <a:buChar char="•"/>
            </a:pPr>
            <a:r>
              <a:rPr lang="en-US" sz="2800" b="1" dirty="0">
                <a:solidFill>
                  <a:schemeClr val="tx1"/>
                </a:solidFill>
              </a:rPr>
              <a:t>LS peeps are like the Judaizers who preached a false gospel (Gal 1:6-9). One preached physical circumcision + law keeping and the other preaches spiritual circumcision + law keeping.</a:t>
            </a:r>
          </a:p>
          <a:p>
            <a:pPr marL="685800" indent="-685800">
              <a:buFont typeface="Arial" panose="020B0604020202020204" pitchFamily="34" charset="0"/>
              <a:buChar char="•"/>
            </a:pPr>
            <a:endParaRPr lang="en-US" sz="2800" b="1" dirty="0">
              <a:solidFill>
                <a:schemeClr val="tx1"/>
              </a:solidFill>
            </a:endParaRPr>
          </a:p>
          <a:p>
            <a:pPr marL="685800" indent="-685800">
              <a:buFont typeface="Arial" panose="020B0604020202020204" pitchFamily="34" charset="0"/>
              <a:buChar char="•"/>
            </a:pPr>
            <a:endParaRPr lang="en-US" sz="2800" b="1" dirty="0">
              <a:solidFill>
                <a:schemeClr val="tx1"/>
              </a:solidFill>
            </a:endParaRPr>
          </a:p>
        </p:txBody>
      </p:sp>
    </p:spTree>
    <p:extLst>
      <p:ext uri="{BB962C8B-B14F-4D97-AF65-F5344CB8AC3E}">
        <p14:creationId xmlns:p14="http://schemas.microsoft.com/office/powerpoint/2010/main" val="2285641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2454" y="262760"/>
            <a:ext cx="9100645" cy="1575566"/>
          </a:xfrm>
        </p:spPr>
        <p:txBody>
          <a:bodyPr>
            <a:normAutofit/>
          </a:bodyPr>
          <a:lstStyle/>
          <a:p>
            <a:r>
              <a:rPr lang="en-US" sz="3600" b="1" dirty="0"/>
              <a:t>Many Lordship Salvation Advocates Are Born Again Because They Once Believed the Message of Life</a:t>
            </a:r>
          </a:p>
        </p:txBody>
      </p:sp>
      <p:sp>
        <p:nvSpPr>
          <p:cNvPr id="3" name="Subtitle 2"/>
          <p:cNvSpPr>
            <a:spLocks noGrp="1"/>
          </p:cNvSpPr>
          <p:nvPr>
            <p:ph type="subTitle" idx="1"/>
          </p:nvPr>
        </p:nvSpPr>
        <p:spPr>
          <a:xfrm>
            <a:off x="462455" y="3082263"/>
            <a:ext cx="11235560" cy="2928012"/>
          </a:xfrm>
        </p:spPr>
        <p:txBody>
          <a:bodyPr>
            <a:normAutofit/>
          </a:bodyPr>
          <a:lstStyle/>
          <a:p>
            <a:pPr marL="685800" indent="-685800">
              <a:buFont typeface="Arial" panose="020B0604020202020204" pitchFamily="34" charset="0"/>
              <a:buChar char="•"/>
            </a:pPr>
            <a:r>
              <a:rPr lang="en-US" sz="3600" b="1" dirty="0">
                <a:solidFill>
                  <a:schemeClr val="tx1"/>
                </a:solidFill>
              </a:rPr>
              <a:t>OSAS is true even for those who move to LS!</a:t>
            </a:r>
          </a:p>
          <a:p>
            <a:pPr marL="685800" indent="-685800">
              <a:buFont typeface="Arial" panose="020B0604020202020204" pitchFamily="34" charset="0"/>
              <a:buChar char="•"/>
            </a:pPr>
            <a:r>
              <a:rPr lang="en-US" sz="3600" b="1" dirty="0">
                <a:solidFill>
                  <a:schemeClr val="tx1"/>
                </a:solidFill>
              </a:rPr>
              <a:t>So if they ever believed the promise of life, they are still born again today, even though they no longer believe or proclaim it.</a:t>
            </a:r>
          </a:p>
        </p:txBody>
      </p:sp>
    </p:spTree>
    <p:extLst>
      <p:ext uri="{BB962C8B-B14F-4D97-AF65-F5344CB8AC3E}">
        <p14:creationId xmlns:p14="http://schemas.microsoft.com/office/powerpoint/2010/main" val="1170315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rushed Metal 16x9">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4FFF20D-36EF-4221-967D-256FA4FE1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2C5835C7-785B-4573-B65C-743B0CF8D81E}">
  <ds:schemaRefs>
    <ds:schemaRef ds:uri="http://schemas.microsoft.com/sharepoint/v3/contenttype/forms"/>
  </ds:schemaRefs>
</ds:datastoreItem>
</file>

<file path=customXml/itemProps3.xml><?xml version="1.0" encoding="utf-8"?>
<ds:datastoreItem xmlns:ds="http://schemas.openxmlformats.org/officeDocument/2006/customXml" ds:itemID="{2D14CB3C-DD6A-4589-8D58-5C0829F3884F}">
  <ds:schemaRefs>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 ds:uri="http://schemas.microsoft.com/office/2006/documentManagement/types"/>
    <ds:schemaRef ds:uri="http://purl.org/dc/elements/1.1/"/>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907</Words>
  <Application>Microsoft Office PowerPoint</Application>
  <PresentationFormat>Widescreen</PresentationFormat>
  <Paragraphs>46</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Georgia</vt:lpstr>
      <vt:lpstr>Brushed Metal 16x9</vt:lpstr>
      <vt:lpstr>Lordship Salvation Is Not a Saving Message</vt:lpstr>
      <vt:lpstr>Introduction</vt:lpstr>
      <vt:lpstr>The Saving Message Is the Promise of Life to All Who Simply Believe in Christ</vt:lpstr>
      <vt:lpstr>Lordship Salvation (LS) Does Not Teach or Believe the Promise of Life</vt:lpstr>
      <vt:lpstr>Lordship Salvation (LS) Does Not Teach or Believe the Promise of Life</vt:lpstr>
      <vt:lpstr>Lordship Salvation (LS) Does Not Teach or Believe the Promise of Life</vt:lpstr>
      <vt:lpstr>Lordship Salvation (LS) Does Not Teach or Believe the Promise of Life</vt:lpstr>
      <vt:lpstr>LS Is Not a Saving Message Despite Teaching Jesus’ Deity, Death, &amp; Resurrection</vt:lpstr>
      <vt:lpstr>Many Lordship Salvation Advocates Are Born Again Because They Once Believed the Message of Life</vt:lpstr>
      <vt:lpstr>Some Free Grace People Think LS Is a Saving Message. </vt:lpstr>
      <vt:lpstr>Why Some Free Grace People Think Lordship Salvation Is a Saving Message</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2013-07-31T17:44:39Z</dcterms:created>
  <dcterms:modified xsi:type="dcterms:W3CDTF">2019-05-20T14:48:42Z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ies>
</file>